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5" r:id="rId2"/>
    <p:sldId id="324" r:id="rId3"/>
    <p:sldId id="463" r:id="rId4"/>
    <p:sldId id="464" r:id="rId5"/>
    <p:sldId id="547" r:id="rId6"/>
    <p:sldId id="566" r:id="rId7"/>
    <p:sldId id="479" r:id="rId8"/>
    <p:sldId id="264" r:id="rId9"/>
    <p:sldId id="265" r:id="rId10"/>
    <p:sldId id="312" r:id="rId11"/>
    <p:sldId id="549" r:id="rId12"/>
    <p:sldId id="314" r:id="rId13"/>
    <p:sldId id="318" r:id="rId14"/>
    <p:sldId id="319" r:id="rId15"/>
    <p:sldId id="320" r:id="rId16"/>
    <p:sldId id="321" r:id="rId17"/>
    <p:sldId id="32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18" autoAdjust="0"/>
  </p:normalViewPr>
  <p:slideViewPr>
    <p:cSldViewPr snapToGrid="0">
      <p:cViewPr varScale="1">
        <p:scale>
          <a:sx n="101" d="100"/>
          <a:sy n="101" d="100"/>
        </p:scale>
        <p:origin x="12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ABB26-0F31-42D0-89AB-58E08F73E5EF}" type="datetimeFigureOut">
              <a:rPr lang="en-GB" smtClean="0"/>
              <a:t>01/04/2020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E4A1C-2963-4CBE-A2D7-28778BD68336}" type="slidenum">
              <a:rPr lang="en-GB" smtClean="0"/>
              <a:t>‹#›</a:t>
            </a:fld>
            <a:endParaRPr lang="en-GB" dirty="0"/>
          </a:p>
        </p:txBody>
      </p:sp>
    </p:spTree>
    <p:extLst>
      <p:ext uri="{BB962C8B-B14F-4D97-AF65-F5344CB8AC3E}">
        <p14:creationId xmlns:p14="http://schemas.microsoft.com/office/powerpoint/2010/main" val="358527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0gyI6ykDw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rimaryresources.co.uk/pe/littlerabbit.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rimaryresources.co.uk/pe/monster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Raise the heart beat first</a:t>
            </a:r>
          </a:p>
        </p:txBody>
      </p:sp>
      <p:sp>
        <p:nvSpPr>
          <p:cNvPr id="4" name="Slide Number Placeholder 3"/>
          <p:cNvSpPr>
            <a:spLocks noGrp="1"/>
          </p:cNvSpPr>
          <p:nvPr>
            <p:ph type="sldNum" sz="quarter" idx="10"/>
          </p:nvPr>
        </p:nvSpPr>
        <p:spPr/>
        <p:txBody>
          <a:bodyPr/>
          <a:lstStyle/>
          <a:p>
            <a:fld id="{CCFF4C6F-6C23-4814-A9EE-2DA2DBCA3B75}" type="slidenum">
              <a:rPr lang="en-GB" smtClean="0"/>
              <a:t>2</a:t>
            </a:fld>
            <a:endParaRPr lang="en-GB" dirty="0"/>
          </a:p>
        </p:txBody>
      </p:sp>
    </p:spTree>
    <p:extLst>
      <p:ext uri="{BB962C8B-B14F-4D97-AF65-F5344CB8AC3E}">
        <p14:creationId xmlns:p14="http://schemas.microsoft.com/office/powerpoint/2010/main" val="10481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pPr>
            <a:r>
              <a:rPr lang="en-US" altLang="en-US" dirty="0">
                <a:cs typeface="Arial" pitchFamily="34" charset="0"/>
                <a:hlinkClick r:id="rId3"/>
              </a:rPr>
              <a:t>https://www.youtube.com/watch?v=0gyI6ykDwds</a:t>
            </a:r>
            <a:endParaRPr lang="en-US" altLang="en-US" dirty="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CFF4C6F-6C23-4814-A9EE-2DA2DBCA3B75}" type="slidenum">
              <a:rPr lang="en-GB" smtClean="0"/>
              <a:t>4</a:t>
            </a:fld>
            <a:endParaRPr lang="en-GB" dirty="0"/>
          </a:p>
        </p:txBody>
      </p:sp>
    </p:spTree>
    <p:extLst>
      <p:ext uri="{BB962C8B-B14F-4D97-AF65-F5344CB8AC3E}">
        <p14:creationId xmlns:p14="http://schemas.microsoft.com/office/powerpoint/2010/main" val="33059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https://www.youtube.com/watch?v=yKc-ey5pnNo</a:t>
            </a:r>
          </a:p>
        </p:txBody>
      </p:sp>
      <p:sp>
        <p:nvSpPr>
          <p:cNvPr id="4" name="Slide Number Placeholder 3"/>
          <p:cNvSpPr>
            <a:spLocks noGrp="1"/>
          </p:cNvSpPr>
          <p:nvPr>
            <p:ph type="sldNum" sz="quarter" idx="10"/>
          </p:nvPr>
        </p:nvSpPr>
        <p:spPr/>
        <p:txBody>
          <a:bodyPr/>
          <a:lstStyle/>
          <a:p>
            <a:fld id="{CCFF4C6F-6C23-4814-A9EE-2DA2DBCA3B75}" type="slidenum">
              <a:rPr lang="en-GB" smtClean="0"/>
              <a:t>7</a:t>
            </a:fld>
            <a:endParaRPr lang="en-GB" dirty="0"/>
          </a:p>
        </p:txBody>
      </p:sp>
    </p:spTree>
    <p:extLst>
      <p:ext uri="{BB962C8B-B14F-4D97-AF65-F5344CB8AC3E}">
        <p14:creationId xmlns:p14="http://schemas.microsoft.com/office/powerpoint/2010/main" val="285518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783">
              <a:defRPr/>
            </a:pPr>
            <a:r>
              <a:rPr lang="en-GB" sz="1900" dirty="0">
                <a:solidFill>
                  <a:prstClr val="black"/>
                </a:solidFill>
                <a:hlinkClick r:id="rId3"/>
              </a:rPr>
              <a:t>http://www.primaryresources.co.uk/pe/littlerabbit.htm</a:t>
            </a:r>
            <a:endParaRPr lang="en-GB" sz="1900"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CCFF4C6F-6C23-4814-A9EE-2DA2DBCA3B75}" type="slidenum">
              <a:rPr lang="en-GB" smtClean="0"/>
              <a:t>8</a:t>
            </a:fld>
            <a:endParaRPr lang="en-GB" dirty="0"/>
          </a:p>
        </p:txBody>
      </p:sp>
    </p:spTree>
    <p:extLst>
      <p:ext uri="{BB962C8B-B14F-4D97-AF65-F5344CB8AC3E}">
        <p14:creationId xmlns:p14="http://schemas.microsoft.com/office/powerpoint/2010/main" val="62622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783">
              <a:defRPr/>
            </a:pPr>
            <a:r>
              <a:rPr lang="en-GB" sz="1900" dirty="0">
                <a:solidFill>
                  <a:prstClr val="black"/>
                </a:solidFill>
                <a:hlinkClick r:id="rId3"/>
              </a:rPr>
              <a:t>http://www.primaryresources.co.uk/pe/monsters.htm</a:t>
            </a:r>
            <a:endParaRPr lang="en-GB" sz="1900" dirty="0">
              <a:solidFill>
                <a:prstClr val="black"/>
              </a:solidFill>
            </a:endParaRPr>
          </a:p>
        </p:txBody>
      </p:sp>
      <p:sp>
        <p:nvSpPr>
          <p:cNvPr id="4" name="Slide Number Placeholder 3"/>
          <p:cNvSpPr>
            <a:spLocks noGrp="1"/>
          </p:cNvSpPr>
          <p:nvPr>
            <p:ph type="sldNum" sz="quarter" idx="10"/>
          </p:nvPr>
        </p:nvSpPr>
        <p:spPr/>
        <p:txBody>
          <a:bodyPr/>
          <a:lstStyle/>
          <a:p>
            <a:fld id="{CCFF4C6F-6C23-4814-A9EE-2DA2DBCA3B75}" type="slidenum">
              <a:rPr lang="en-GB" smtClean="0"/>
              <a:t>9</a:t>
            </a:fld>
            <a:endParaRPr lang="en-GB" dirty="0"/>
          </a:p>
        </p:txBody>
      </p:sp>
    </p:spTree>
    <p:extLst>
      <p:ext uri="{BB962C8B-B14F-4D97-AF65-F5344CB8AC3E}">
        <p14:creationId xmlns:p14="http://schemas.microsoft.com/office/powerpoint/2010/main" val="288470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28B1-11FE-4FF2-8E8A-3F914B320AF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D3B3655-DD22-4EBA-A083-399B6B866AB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02A02F-55DC-4188-AA42-952B59780CDD}"/>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16B44BE7-96C4-46FF-A136-56D01EA824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3A26BA-AF63-4ED0-8D40-0D4C8504AC85}"/>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39317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7BD5-85CC-4B91-9AC5-4579124417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BBEDE0-35B3-4C79-87AD-D0E10A424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23D575-A35C-46A0-BF85-A379C4C3B2BE}"/>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E602EA48-EBF8-4DB9-A3CE-64D9C80D69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6425E9-A643-49E3-8BD8-D95728218ACC}"/>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29818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22B37-50FB-4BD7-B4DD-7FBD795C581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7D077D-AA66-4C81-9F4E-C865CF434E0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77334-12A6-4346-AF97-3435558C67AA}"/>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344E53B0-15C9-443E-B2F1-B4C8FCE2F1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0E492D-146F-42F2-90F3-2DBA1649E913}"/>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327784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F4DA-1722-448D-B549-99B6232DC3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0B9F54-F244-43BC-9D6C-2EB09BBB7B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A2E9CF-686B-4B19-8724-897C4E4B05C7}"/>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D2343006-8084-473E-970B-BE59491711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69D6DE-8C8E-4C0B-B70D-FBEC7A7D3509}"/>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15830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98D5-26A1-4297-8B57-6866A1C135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6FCB1B-BAC1-4B90-AAF6-4DB3ADDD3B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0F092-44B8-4C1F-A307-F94320701F4B}"/>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8CA35B09-38CA-4C39-87D2-4EE2259F2A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92C299-22D4-4958-88AD-5E23DC52C1F3}"/>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28644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BF71-49C2-4AF1-94F8-222B61AFD4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25CB17-48A0-44DB-AD99-0206C62844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0CCAEA-AA9F-44A8-BAE8-93E601FA3DF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05B406-5333-48EB-BC9F-48C6D75D4C81}"/>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6" name="Footer Placeholder 5">
            <a:extLst>
              <a:ext uri="{FF2B5EF4-FFF2-40B4-BE49-F238E27FC236}">
                <a16:creationId xmlns:a16="http://schemas.microsoft.com/office/drawing/2014/main" id="{41BECE3A-B528-4C82-A59D-31FC32B1A09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8EF996-731B-4FA7-A5AE-5554F1D3BAFD}"/>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26601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C0EB-D62C-4751-956D-609F81E497B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A659C-044C-46A7-B9F3-1CE5E6892A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7C77B-BE16-4582-AD2D-86ED80471DA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B497EA-9438-4BE8-88D2-E93D89695A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1839D-47DB-4DCB-827F-6A28A04E81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2F3491-524A-4915-88D3-00BC126D9273}"/>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8" name="Footer Placeholder 7">
            <a:extLst>
              <a:ext uri="{FF2B5EF4-FFF2-40B4-BE49-F238E27FC236}">
                <a16:creationId xmlns:a16="http://schemas.microsoft.com/office/drawing/2014/main" id="{49DBDE3A-7E24-4CDB-AA3D-E027C4D6DF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B6DCE9E-92B2-457F-8DA0-1E34BBE668F5}"/>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23240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300F-E808-472E-B64D-1ED0C81E90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2616A4-13F9-45C3-8ABC-A50012A06BAD}"/>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4" name="Footer Placeholder 3">
            <a:extLst>
              <a:ext uri="{FF2B5EF4-FFF2-40B4-BE49-F238E27FC236}">
                <a16:creationId xmlns:a16="http://schemas.microsoft.com/office/drawing/2014/main" id="{98D7BC2B-FCE2-4CBB-AC43-BD174C759A9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2A68AC-8CEA-4CE0-88A6-1C2571D4334C}"/>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53782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F1BAA-F360-470C-88D2-5A9311C8B26E}"/>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3" name="Footer Placeholder 2">
            <a:extLst>
              <a:ext uri="{FF2B5EF4-FFF2-40B4-BE49-F238E27FC236}">
                <a16:creationId xmlns:a16="http://schemas.microsoft.com/office/drawing/2014/main" id="{F3AB4D8A-3054-4C9A-9122-8D749E37D90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DB092C1-2165-4E79-B123-D0599F15FEA8}"/>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329891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1561-959E-4DB4-8814-DDA0A294A3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BA3789-BE0F-4F5D-BE33-2BD8DDFD8E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9F27EC-76A9-48B6-8C61-DF68B4D0A0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9CB4FD-586F-4E4A-A5E1-2FAE83DFAFC2}"/>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6" name="Footer Placeholder 5">
            <a:extLst>
              <a:ext uri="{FF2B5EF4-FFF2-40B4-BE49-F238E27FC236}">
                <a16:creationId xmlns:a16="http://schemas.microsoft.com/office/drawing/2014/main" id="{6036FFF1-3106-42DD-AB0D-B17D9A900A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F386D52-854C-4384-867C-6DD7B6598777}"/>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1973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EE95-DF75-493F-9F24-ED206DBB6E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276C5C-CFC9-43B6-83EB-BED0F2F56E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18E4B930-53CA-4252-8D62-A31067086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7234-BF57-43A7-B3E9-C7944A08BEEC}"/>
              </a:ext>
            </a:extLst>
          </p:cNvPr>
          <p:cNvSpPr>
            <a:spLocks noGrp="1"/>
          </p:cNvSpPr>
          <p:nvPr>
            <p:ph type="dt" sz="half" idx="10"/>
          </p:nvPr>
        </p:nvSpPr>
        <p:spPr/>
        <p:txBody>
          <a:bodyPr/>
          <a:lstStyle/>
          <a:p>
            <a:fld id="{43F35063-6746-4EA3-B6DC-3E5EDEAA3354}" type="datetimeFigureOut">
              <a:rPr lang="en-GB" smtClean="0"/>
              <a:t>01/04/2020</a:t>
            </a:fld>
            <a:endParaRPr lang="en-GB" dirty="0"/>
          </a:p>
        </p:txBody>
      </p:sp>
      <p:sp>
        <p:nvSpPr>
          <p:cNvPr id="6" name="Footer Placeholder 5">
            <a:extLst>
              <a:ext uri="{FF2B5EF4-FFF2-40B4-BE49-F238E27FC236}">
                <a16:creationId xmlns:a16="http://schemas.microsoft.com/office/drawing/2014/main" id="{B5E9B489-138D-469F-9701-203DA49527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BB83D5-46B4-4D94-8FB5-995700AB8E19}"/>
              </a:ext>
            </a:extLst>
          </p:cNvPr>
          <p:cNvSpPr>
            <a:spLocks noGrp="1"/>
          </p:cNvSpPr>
          <p:nvPr>
            <p:ph type="sldNum" sz="quarter" idx="12"/>
          </p:nvPr>
        </p:nvSpPr>
        <p:spPr/>
        <p:txBody>
          <a:bodyPr/>
          <a:lstStyle/>
          <a:p>
            <a:fld id="{406EDB7E-3804-4C9C-B008-49A01038ADA1}" type="slidenum">
              <a:rPr lang="en-GB" smtClean="0"/>
              <a:t>‹#›</a:t>
            </a:fld>
            <a:endParaRPr lang="en-GB" dirty="0"/>
          </a:p>
        </p:txBody>
      </p:sp>
    </p:spTree>
    <p:extLst>
      <p:ext uri="{BB962C8B-B14F-4D97-AF65-F5344CB8AC3E}">
        <p14:creationId xmlns:p14="http://schemas.microsoft.com/office/powerpoint/2010/main" val="13005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949C2-C744-4736-BF4E-7DA485B3CC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F36FEB-0490-47C5-9079-112DF4E2DD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9D591-02F7-4092-A70F-767B68341C9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3F35063-6746-4EA3-B6DC-3E5EDEAA3354}" type="datetimeFigureOut">
              <a:rPr lang="en-GB" smtClean="0"/>
              <a:t>01/04/2020</a:t>
            </a:fld>
            <a:endParaRPr lang="en-GB" dirty="0"/>
          </a:p>
        </p:txBody>
      </p:sp>
      <p:sp>
        <p:nvSpPr>
          <p:cNvPr id="5" name="Footer Placeholder 4">
            <a:extLst>
              <a:ext uri="{FF2B5EF4-FFF2-40B4-BE49-F238E27FC236}">
                <a16:creationId xmlns:a16="http://schemas.microsoft.com/office/drawing/2014/main" id="{C76A27F0-CC7C-4806-880A-94BBA15A15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94E86EE-AA16-4258-9678-E1B12664E9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6EDB7E-3804-4C9C-B008-49A01038ADA1}" type="slidenum">
              <a:rPr lang="en-GB" smtClean="0"/>
              <a:t>‹#›</a:t>
            </a:fld>
            <a:endParaRPr lang="en-GB" dirty="0"/>
          </a:p>
        </p:txBody>
      </p:sp>
    </p:spTree>
    <p:extLst>
      <p:ext uri="{BB962C8B-B14F-4D97-AF65-F5344CB8AC3E}">
        <p14:creationId xmlns:p14="http://schemas.microsoft.com/office/powerpoint/2010/main" val="261466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hATPN-nYx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gyI6ykDwd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knowsleyssp.com/wp-content/uploads/2013/01/b780057a37afa52a1b9d3ca5f61bf820-1.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Kc-ey5pnN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primaryresources.co.uk/pe/littlerabbit.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primaryresources.co.uk/pe/monster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03388"/>
            <a:ext cx="6858000" cy="2387600"/>
          </a:xfrm>
        </p:spPr>
        <p:txBody>
          <a:bodyPr>
            <a:noAutofit/>
          </a:bodyPr>
          <a:lstStyle/>
          <a:p>
            <a:r>
              <a:rPr lang="en-GB" sz="13800" b="1" dirty="0"/>
              <a:t>Warm up ideas</a:t>
            </a:r>
          </a:p>
        </p:txBody>
      </p:sp>
      <p:sp>
        <p:nvSpPr>
          <p:cNvPr id="3" name="TextBox 2">
            <a:extLst>
              <a:ext uri="{FF2B5EF4-FFF2-40B4-BE49-F238E27FC236}">
                <a16:creationId xmlns:a16="http://schemas.microsoft.com/office/drawing/2014/main" id="{4A4DCB57-20A5-4C6D-9788-35C52F65AC4B}"/>
              </a:ext>
            </a:extLst>
          </p:cNvPr>
          <p:cNvSpPr txBox="1"/>
          <p:nvPr/>
        </p:nvSpPr>
        <p:spPr>
          <a:xfrm>
            <a:off x="400050" y="4295775"/>
            <a:ext cx="8756500" cy="1477328"/>
          </a:xfrm>
          <a:prstGeom prst="rect">
            <a:avLst/>
          </a:prstGeom>
          <a:noFill/>
        </p:spPr>
        <p:txBody>
          <a:bodyPr wrap="none" rtlCol="0">
            <a:spAutoFit/>
          </a:bodyPr>
          <a:lstStyle/>
          <a:p>
            <a:r>
              <a:rPr lang="en-GB" dirty="0">
                <a:solidFill>
                  <a:srgbClr val="0000FF"/>
                </a:solidFill>
              </a:rPr>
              <a:t>Warm ups need to be fun! I don’t like to have any chasing games  - they are more relevant</a:t>
            </a:r>
          </a:p>
          <a:p>
            <a:r>
              <a:rPr lang="en-GB" dirty="0">
                <a:solidFill>
                  <a:srgbClr val="0000FF"/>
                </a:solidFill>
              </a:rPr>
              <a:t>for games lessons.</a:t>
            </a:r>
          </a:p>
          <a:p>
            <a:r>
              <a:rPr lang="en-GB" dirty="0">
                <a:solidFill>
                  <a:srgbClr val="0000FF"/>
                </a:solidFill>
              </a:rPr>
              <a:t>Children need to think about space and sharing it with others, moving in different ways, </a:t>
            </a:r>
          </a:p>
          <a:p>
            <a:r>
              <a:rPr lang="en-GB" dirty="0">
                <a:solidFill>
                  <a:srgbClr val="0000FF"/>
                </a:solidFill>
              </a:rPr>
              <a:t>travelling in different directions, following different pathways. Sometimes warm ups will be </a:t>
            </a:r>
          </a:p>
          <a:p>
            <a:r>
              <a:rPr lang="en-GB" dirty="0">
                <a:solidFill>
                  <a:srgbClr val="0000FF"/>
                </a:solidFill>
              </a:rPr>
              <a:t>topical or they might link with maths or literacy. </a:t>
            </a:r>
          </a:p>
        </p:txBody>
      </p:sp>
    </p:spTree>
    <p:extLst>
      <p:ext uri="{BB962C8B-B14F-4D97-AF65-F5344CB8AC3E}">
        <p14:creationId xmlns:p14="http://schemas.microsoft.com/office/powerpoint/2010/main" val="69800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p:cNvPicPr>
            <a:picLocks noChangeAspect="1"/>
          </p:cNvPicPr>
          <p:nvPr/>
        </p:nvPicPr>
        <p:blipFill rotWithShape="1">
          <a:blip r:embed="rId2">
            <a:extLst>
              <a:ext uri="{28A0092B-C50C-407E-A947-70E740481C1C}">
                <a14:useLocalDpi xmlns:a14="http://schemas.microsoft.com/office/drawing/2010/main" val="0"/>
              </a:ext>
            </a:extLst>
          </a:blip>
          <a:srcRect l="10000" t="10505" r="10303" b="11920"/>
          <a:stretch/>
        </p:blipFill>
        <p:spPr bwMode="auto">
          <a:xfrm>
            <a:off x="683568" y="351772"/>
            <a:ext cx="7818669" cy="57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4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9552" y="332656"/>
            <a:ext cx="8280920"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 gears</a:t>
            </a:r>
          </a:p>
        </p:txBody>
      </p:sp>
      <p:sp>
        <p:nvSpPr>
          <p:cNvPr id="3" name="TextBox 2"/>
          <p:cNvSpPr txBox="1"/>
          <p:nvPr/>
        </p:nvSpPr>
        <p:spPr>
          <a:xfrm>
            <a:off x="2699792" y="358822"/>
            <a:ext cx="3699667" cy="1200329"/>
          </a:xfrm>
          <a:prstGeom prst="rect">
            <a:avLst/>
          </a:prstGeom>
          <a:noFill/>
        </p:spPr>
        <p:txBody>
          <a:bodyPr wrap="none" rtlCol="0">
            <a:spAutoFit/>
          </a:bodyPr>
          <a:lstStyle/>
          <a:p>
            <a:r>
              <a:rPr lang="en-GB" sz="7200" b="1" dirty="0"/>
              <a:t>Car gears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5" t="5593" r="9994" b="6147"/>
          <a:stretch/>
        </p:blipFill>
        <p:spPr bwMode="auto">
          <a:xfrm>
            <a:off x="6222670" y="1888176"/>
            <a:ext cx="2054431" cy="295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1700808"/>
            <a:ext cx="4896544" cy="3693319"/>
          </a:xfrm>
          <a:prstGeom prst="rect">
            <a:avLst/>
          </a:prstGeom>
          <a:noFill/>
        </p:spPr>
        <p:txBody>
          <a:bodyPr wrap="square" rtlCol="0">
            <a:spAutoFit/>
          </a:bodyPr>
          <a:lstStyle/>
          <a:p>
            <a:r>
              <a:rPr lang="en-GB" dirty="0"/>
              <a:t>Children pretend they are driving a car and have to listen to the instructions: -</a:t>
            </a:r>
          </a:p>
          <a:p>
            <a:endParaRPr lang="en-GB" dirty="0"/>
          </a:p>
          <a:p>
            <a:r>
              <a:rPr lang="en-GB" b="1" dirty="0"/>
              <a:t>1</a:t>
            </a:r>
            <a:r>
              <a:rPr lang="en-GB" b="1" baseline="30000" dirty="0"/>
              <a:t>st</a:t>
            </a:r>
            <a:r>
              <a:rPr lang="en-GB" b="1" dirty="0"/>
              <a:t> gear </a:t>
            </a:r>
            <a:r>
              <a:rPr lang="en-GB" dirty="0"/>
              <a:t>– slow walk</a:t>
            </a:r>
          </a:p>
          <a:p>
            <a:endParaRPr lang="en-GB" dirty="0"/>
          </a:p>
          <a:p>
            <a:r>
              <a:rPr lang="en-GB" b="1" dirty="0"/>
              <a:t>2</a:t>
            </a:r>
            <a:r>
              <a:rPr lang="en-GB" b="1" baseline="30000" dirty="0"/>
              <a:t>nd</a:t>
            </a:r>
            <a:r>
              <a:rPr lang="en-GB" b="1" dirty="0"/>
              <a:t> gear </a:t>
            </a:r>
            <a:r>
              <a:rPr lang="en-GB" dirty="0"/>
              <a:t>– brisk walk</a:t>
            </a:r>
          </a:p>
          <a:p>
            <a:endParaRPr lang="en-GB" dirty="0"/>
          </a:p>
          <a:p>
            <a:r>
              <a:rPr lang="en-GB" b="1" dirty="0"/>
              <a:t>3</a:t>
            </a:r>
            <a:r>
              <a:rPr lang="en-GB" b="1" baseline="30000" dirty="0"/>
              <a:t>rd</a:t>
            </a:r>
            <a:r>
              <a:rPr lang="en-GB" b="1" dirty="0"/>
              <a:t> gear </a:t>
            </a:r>
            <a:r>
              <a:rPr lang="en-GB" dirty="0"/>
              <a:t>– jog</a:t>
            </a:r>
          </a:p>
          <a:p>
            <a:endParaRPr lang="en-GB" dirty="0"/>
          </a:p>
          <a:p>
            <a:r>
              <a:rPr lang="en-GB" b="1" dirty="0"/>
              <a:t>4</a:t>
            </a:r>
            <a:r>
              <a:rPr lang="en-GB" b="1" baseline="30000" dirty="0"/>
              <a:t>th</a:t>
            </a:r>
            <a:r>
              <a:rPr lang="en-GB" b="1" dirty="0"/>
              <a:t> gear </a:t>
            </a:r>
            <a:r>
              <a:rPr lang="en-GB" dirty="0"/>
              <a:t>– run</a:t>
            </a:r>
          </a:p>
          <a:p>
            <a:endParaRPr lang="en-GB" dirty="0"/>
          </a:p>
          <a:p>
            <a:r>
              <a:rPr lang="en-GB" b="1" dirty="0"/>
              <a:t>Reverse</a:t>
            </a:r>
            <a:r>
              <a:rPr lang="en-GB" dirty="0"/>
              <a:t> – carefully move backwards and look over your shoulder</a:t>
            </a:r>
          </a:p>
        </p:txBody>
      </p:sp>
      <p:sp>
        <p:nvSpPr>
          <p:cNvPr id="5" name="Rectangle 4"/>
          <p:cNvSpPr/>
          <p:nvPr/>
        </p:nvSpPr>
        <p:spPr>
          <a:xfrm>
            <a:off x="1172098" y="5786773"/>
            <a:ext cx="5920182" cy="369332"/>
          </a:xfrm>
          <a:prstGeom prst="rect">
            <a:avLst/>
          </a:prstGeom>
        </p:spPr>
        <p:txBody>
          <a:bodyPr wrap="square">
            <a:spAutoFit/>
          </a:bodyPr>
          <a:lstStyle/>
          <a:p>
            <a:pPr lvl="0"/>
            <a:r>
              <a:rPr lang="en-GB" dirty="0">
                <a:solidFill>
                  <a:prstClr val="black"/>
                </a:solidFill>
                <a:hlinkClick r:id="rId3"/>
              </a:rPr>
              <a:t>https://www.youtube.com/watch?v=ZhATPN-nYxU</a:t>
            </a:r>
            <a:endParaRPr lang="en-GB" dirty="0">
              <a:solidFill>
                <a:prstClr val="black"/>
              </a:solidFill>
            </a:endParaRPr>
          </a:p>
        </p:txBody>
      </p:sp>
      <p:sp>
        <p:nvSpPr>
          <p:cNvPr id="6" name="TextBox 5"/>
          <p:cNvSpPr txBox="1"/>
          <p:nvPr/>
        </p:nvSpPr>
        <p:spPr>
          <a:xfrm>
            <a:off x="3707904" y="2564904"/>
            <a:ext cx="2514766" cy="2031325"/>
          </a:xfrm>
          <a:prstGeom prst="rect">
            <a:avLst/>
          </a:prstGeom>
          <a:noFill/>
          <a:ln w="38100">
            <a:solidFill>
              <a:srgbClr val="0000FF"/>
            </a:solidFill>
          </a:ln>
        </p:spPr>
        <p:txBody>
          <a:bodyPr wrap="square" rtlCol="0">
            <a:spAutoFit/>
          </a:bodyPr>
          <a:lstStyle/>
          <a:p>
            <a:pPr marL="285750" indent="-285750">
              <a:buFont typeface="Wingdings" panose="05000000000000000000" pitchFamily="2" charset="2"/>
              <a:buChar char="§"/>
            </a:pPr>
            <a:r>
              <a:rPr lang="en-GB" b="1" dirty="0">
                <a:solidFill>
                  <a:srgbClr val="0000FF"/>
                </a:solidFill>
              </a:rPr>
              <a:t>Walk </a:t>
            </a:r>
            <a:r>
              <a:rPr lang="en-GB" dirty="0">
                <a:solidFill>
                  <a:srgbClr val="0000FF"/>
                </a:solidFill>
              </a:rPr>
              <a:t>+ “morning” &amp; beep beep!</a:t>
            </a:r>
          </a:p>
          <a:p>
            <a:pPr marL="285750" indent="-285750">
              <a:buFont typeface="Wingdings" panose="05000000000000000000" pitchFamily="2" charset="2"/>
              <a:buChar char="§"/>
            </a:pPr>
            <a:r>
              <a:rPr lang="en-GB" b="1" dirty="0">
                <a:solidFill>
                  <a:srgbClr val="0000FF"/>
                </a:solidFill>
              </a:rPr>
              <a:t>Skip</a:t>
            </a:r>
          </a:p>
          <a:p>
            <a:pPr marL="285750" indent="-285750">
              <a:buFont typeface="Wingdings" panose="05000000000000000000" pitchFamily="2" charset="2"/>
              <a:buChar char="§"/>
            </a:pPr>
            <a:endParaRPr lang="en-GB" dirty="0">
              <a:solidFill>
                <a:srgbClr val="0000FF"/>
              </a:solidFill>
            </a:endParaRPr>
          </a:p>
          <a:p>
            <a:pPr marL="285750" indent="-285750">
              <a:buFont typeface="Wingdings" panose="05000000000000000000" pitchFamily="2" charset="2"/>
              <a:buChar char="§"/>
            </a:pPr>
            <a:r>
              <a:rPr lang="en-GB" b="1" dirty="0">
                <a:solidFill>
                  <a:srgbClr val="0000FF"/>
                </a:solidFill>
              </a:rPr>
              <a:t>Sidestep</a:t>
            </a:r>
          </a:p>
          <a:p>
            <a:pPr marL="285750" indent="-285750">
              <a:buFont typeface="Wingdings" panose="05000000000000000000" pitchFamily="2" charset="2"/>
              <a:buChar char="§"/>
            </a:pPr>
            <a:endParaRPr lang="en-GB" dirty="0">
              <a:solidFill>
                <a:srgbClr val="0000FF"/>
              </a:solidFill>
            </a:endParaRPr>
          </a:p>
          <a:p>
            <a:pPr marL="285750" indent="-285750">
              <a:buFont typeface="Wingdings" panose="05000000000000000000" pitchFamily="2" charset="2"/>
              <a:buChar char="§"/>
            </a:pPr>
            <a:r>
              <a:rPr lang="en-GB" b="1" dirty="0">
                <a:solidFill>
                  <a:srgbClr val="0000FF"/>
                </a:solidFill>
              </a:rPr>
              <a:t>Jog</a:t>
            </a:r>
          </a:p>
        </p:txBody>
      </p:sp>
    </p:spTree>
    <p:extLst>
      <p:ext uri="{BB962C8B-B14F-4D97-AF65-F5344CB8AC3E}">
        <p14:creationId xmlns:p14="http://schemas.microsoft.com/office/powerpoint/2010/main" val="305039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p:cNvPicPr>
          <p:nvPr/>
        </p:nvPicPr>
        <p:blipFill rotWithShape="1">
          <a:blip r:embed="rId2">
            <a:extLst>
              <a:ext uri="{28A0092B-C50C-407E-A947-70E740481C1C}">
                <a14:useLocalDpi xmlns:a14="http://schemas.microsoft.com/office/drawing/2010/main" val="0"/>
              </a:ext>
            </a:extLst>
          </a:blip>
          <a:srcRect l="10091" t="3839" r="14969" b="10505"/>
          <a:stretch/>
        </p:blipFill>
        <p:spPr bwMode="auto">
          <a:xfrm>
            <a:off x="845127" y="263236"/>
            <a:ext cx="7245928" cy="58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9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1" y="445314"/>
            <a:ext cx="8501586" cy="5303503"/>
          </a:xfrm>
          <a:prstGeom prst="rect">
            <a:avLst/>
          </a:prstGeom>
        </p:spPr>
        <p:txBody>
          <a:bodyPr wrap="square">
            <a:spAutoFit/>
          </a:bodyPr>
          <a:lstStyle/>
          <a:p>
            <a:pPr algn="ctr">
              <a:lnSpc>
                <a:spcPct val="115000"/>
              </a:lnSpc>
              <a:spcAft>
                <a:spcPts val="1000"/>
              </a:spcAft>
            </a:pPr>
            <a:r>
              <a:rPr lang="en-GB" sz="2000" b="1" u="sng" dirty="0">
                <a:effectLst/>
                <a:latin typeface="Times New Roman"/>
                <a:ea typeface="Times New Roman"/>
                <a:cs typeface="Times New Roman"/>
              </a:rPr>
              <a:t>PASTA</a:t>
            </a:r>
            <a:r>
              <a:rPr lang="en-GB" b="1" u="sng" dirty="0">
                <a:effectLst/>
                <a:latin typeface="Times New Roman"/>
                <a:ea typeface="Times New Roman"/>
                <a:cs typeface="Times New Roman"/>
              </a:rPr>
              <a:t> </a:t>
            </a:r>
            <a:r>
              <a:rPr lang="en-GB" sz="2000" b="1" u="sng" dirty="0">
                <a:effectLst/>
                <a:latin typeface="Times New Roman"/>
                <a:ea typeface="Times New Roman"/>
                <a:cs typeface="Times New Roman"/>
              </a:rPr>
              <a:t>PE</a:t>
            </a:r>
            <a:endParaRPr lang="en-GB" dirty="0">
              <a:ea typeface="Times New Roman"/>
              <a:cs typeface="Times New Roman"/>
            </a:endParaRPr>
          </a:p>
          <a:p>
            <a:pPr>
              <a:lnSpc>
                <a:spcPct val="115000"/>
              </a:lnSpc>
              <a:spcAft>
                <a:spcPts val="1000"/>
              </a:spcAft>
            </a:pPr>
            <a:r>
              <a:rPr lang="en-GB" dirty="0">
                <a:effectLst/>
                <a:latin typeface="Arial Narrow"/>
                <a:ea typeface="Times New Roman"/>
                <a:cs typeface="Times New Roman"/>
              </a:rPr>
              <a:t>The children should begin by walking around the room in any direction. On the various commands listed, they should carry out the appropriate action: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spaghetti - walk round the room tall and thin arms pointed together;</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tagliatelle - walk round the room arms pointed side by side;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pasta twist - walk round the hall turning round and round;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pasta bow - walk round with legs and arms apart, bow shaped;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lasagne - lie flat on the floor; macaroni-make a circle with arms;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pasta shapes - make a 2D shape in small groups holding hands;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spaghetti hoops - make a 'hoop' in a small group holding hands; </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cannelloni - roll on the floor;</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ravioli - stand back to back with a partner.</a:t>
            </a:r>
            <a:endParaRPr lang="en-GB" sz="1600" dirty="0">
              <a:ea typeface="Times New Roman"/>
              <a:cs typeface="Times New Roman"/>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37"/>
          <a:stretch/>
        </p:blipFill>
        <p:spPr bwMode="auto">
          <a:xfrm>
            <a:off x="7138716" y="1484784"/>
            <a:ext cx="2005284" cy="205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0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20490"/>
            <a:ext cx="4572000" cy="5834418"/>
          </a:xfrm>
          <a:prstGeom prst="rect">
            <a:avLst/>
          </a:prstGeom>
        </p:spPr>
        <p:txBody>
          <a:bodyPr>
            <a:spAutoFit/>
          </a:bodyPr>
          <a:lstStyle/>
          <a:p>
            <a:pPr marL="228600" algn="ctr">
              <a:lnSpc>
                <a:spcPct val="115000"/>
              </a:lnSpc>
              <a:spcAft>
                <a:spcPts val="1000"/>
              </a:spcAft>
            </a:pPr>
            <a:r>
              <a:rPr lang="en-GB" sz="2000" b="1" u="sng" dirty="0">
                <a:effectLst/>
                <a:latin typeface="Times New Roman"/>
                <a:ea typeface="Times New Roman"/>
                <a:cs typeface="Times New Roman"/>
              </a:rPr>
              <a:t>MR MEN</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Slow - move slowly.</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Rush - move fast.</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Jelly - shake your whole body.</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Muddle - walk backwards.</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Bounce - bounce!</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Small - crouch and move.</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Strong - move flexing your muscles.</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Tall - stretch up and move (good for stretching once the children's hearts are racing.)</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Tickle - wave around your arms in a crazy way.</a:t>
            </a:r>
            <a:endParaRPr lang="en-GB" sz="16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Mr. Happy - move around with big smiles on your face.</a:t>
            </a:r>
            <a:endParaRPr lang="en-GB" sz="1600" dirty="0">
              <a:ea typeface="Times New Roman"/>
              <a:cs typeface="Times New Roman"/>
            </a:endParaRPr>
          </a:p>
        </p:txBody>
      </p:sp>
      <p:sp>
        <p:nvSpPr>
          <p:cNvPr id="4" name="Rectangle 3"/>
          <p:cNvSpPr/>
          <p:nvPr/>
        </p:nvSpPr>
        <p:spPr>
          <a:xfrm>
            <a:off x="5220072" y="332656"/>
            <a:ext cx="3491880" cy="3874394"/>
          </a:xfrm>
          <a:prstGeom prst="rect">
            <a:avLst/>
          </a:prstGeom>
        </p:spPr>
        <p:txBody>
          <a:bodyPr wrap="square">
            <a:spAutoFit/>
          </a:bodyPr>
          <a:lstStyle/>
          <a:p>
            <a:pPr algn="ctr">
              <a:lnSpc>
                <a:spcPct val="115000"/>
              </a:lnSpc>
              <a:spcAft>
                <a:spcPts val="1000"/>
              </a:spcAft>
            </a:pPr>
            <a:r>
              <a:rPr lang="en-GB" sz="2000" b="1" u="sng" dirty="0">
                <a:ea typeface="Times New Roman"/>
                <a:cs typeface="Times New Roman"/>
              </a:rPr>
              <a:t>MUSICAL STATUES</a:t>
            </a:r>
            <a:endParaRPr lang="en-GB" sz="1400" dirty="0">
              <a:ea typeface="Times New Roman"/>
              <a:cs typeface="Times New Roman"/>
            </a:endParaRPr>
          </a:p>
          <a:p>
            <a:pPr>
              <a:lnSpc>
                <a:spcPct val="115000"/>
              </a:lnSpc>
              <a:spcAft>
                <a:spcPts val="1000"/>
              </a:spcAft>
            </a:pPr>
            <a:r>
              <a:rPr lang="en-GB" dirty="0">
                <a:ea typeface="Times New Roman"/>
                <a:cs typeface="Times New Roman"/>
              </a:rPr>
              <a:t>Play some music and stop it at intervals. Get the children to do different actions: -</a:t>
            </a:r>
            <a:endParaRPr lang="en-GB" sz="1400" dirty="0">
              <a:ea typeface="Times New Roman"/>
              <a:cs typeface="Times New Roman"/>
            </a:endParaRPr>
          </a:p>
          <a:p>
            <a:pPr>
              <a:spcAft>
                <a:spcPts val="0"/>
              </a:spcAft>
            </a:pPr>
            <a:r>
              <a:rPr lang="en-GB" dirty="0">
                <a:ea typeface="Times New Roman"/>
                <a:cs typeface="Times New Roman"/>
              </a:rPr>
              <a:t>Pat head and rub tummy</a:t>
            </a:r>
            <a:endParaRPr lang="en-GB" sz="1400" dirty="0">
              <a:ea typeface="Times New Roman"/>
              <a:cs typeface="Times New Roman"/>
            </a:endParaRPr>
          </a:p>
          <a:p>
            <a:pPr>
              <a:spcAft>
                <a:spcPts val="0"/>
              </a:spcAft>
            </a:pPr>
            <a:r>
              <a:rPr lang="en-GB" dirty="0">
                <a:ea typeface="Times New Roman"/>
                <a:cs typeface="Times New Roman"/>
              </a:rPr>
              <a:t>The 3 wise monkeys</a:t>
            </a:r>
            <a:endParaRPr lang="en-GB" sz="1400" dirty="0">
              <a:ea typeface="Times New Roman"/>
              <a:cs typeface="Times New Roman"/>
            </a:endParaRPr>
          </a:p>
          <a:p>
            <a:pPr>
              <a:spcAft>
                <a:spcPts val="0"/>
              </a:spcAft>
            </a:pPr>
            <a:r>
              <a:rPr lang="en-GB" dirty="0">
                <a:ea typeface="Times New Roman"/>
                <a:cs typeface="Times New Roman"/>
              </a:rPr>
              <a:t>Tin of sardines</a:t>
            </a:r>
            <a:endParaRPr lang="en-GB" sz="1400" dirty="0">
              <a:ea typeface="Times New Roman"/>
              <a:cs typeface="Times New Roman"/>
            </a:endParaRPr>
          </a:p>
          <a:p>
            <a:pPr>
              <a:spcAft>
                <a:spcPts val="0"/>
              </a:spcAft>
            </a:pPr>
            <a:r>
              <a:rPr lang="en-GB" dirty="0">
                <a:ea typeface="Times New Roman"/>
                <a:cs typeface="Times New Roman"/>
              </a:rPr>
              <a:t>Groups of 3</a:t>
            </a:r>
            <a:endParaRPr lang="en-GB" sz="1400" dirty="0">
              <a:ea typeface="Times New Roman"/>
              <a:cs typeface="Times New Roman"/>
            </a:endParaRPr>
          </a:p>
          <a:p>
            <a:pPr>
              <a:spcAft>
                <a:spcPts val="0"/>
              </a:spcAft>
            </a:pPr>
            <a:r>
              <a:rPr lang="en-GB" dirty="0">
                <a:ea typeface="Times New Roman"/>
                <a:cs typeface="Times New Roman"/>
              </a:rPr>
              <a:t>Stand on 1 leg</a:t>
            </a:r>
            <a:endParaRPr lang="en-GB" sz="1400" dirty="0">
              <a:ea typeface="Times New Roman"/>
              <a:cs typeface="Times New Roman"/>
            </a:endParaRPr>
          </a:p>
          <a:p>
            <a:pPr>
              <a:spcAft>
                <a:spcPts val="0"/>
              </a:spcAft>
            </a:pPr>
            <a:r>
              <a:rPr lang="en-GB" dirty="0">
                <a:ea typeface="Times New Roman"/>
                <a:cs typeface="Times New Roman"/>
              </a:rPr>
              <a:t>V sit – you can relate these to your lesson or just have fun – the list is endless.</a:t>
            </a:r>
            <a:endParaRPr lang="en-GB" sz="1400" dirty="0">
              <a:ea typeface="Times New Roman"/>
              <a:cs typeface="Times New Roman"/>
            </a:endParaRPr>
          </a:p>
        </p:txBody>
      </p:sp>
      <p:sp>
        <p:nvSpPr>
          <p:cNvPr id="3" name="AutoShape 2" descr="Image result for mr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085184"/>
            <a:ext cx="3446530"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7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280920" cy="6772110"/>
          </a:xfrm>
          <a:prstGeom prst="rect">
            <a:avLst/>
          </a:prstGeom>
        </p:spPr>
        <p:txBody>
          <a:bodyPr wrap="square">
            <a:spAutoFit/>
          </a:bodyPr>
          <a:lstStyle/>
          <a:p>
            <a:pPr algn="ctr">
              <a:lnSpc>
                <a:spcPct val="115000"/>
              </a:lnSpc>
              <a:spcAft>
                <a:spcPts val="1000"/>
              </a:spcAft>
            </a:pPr>
            <a:r>
              <a:rPr lang="en-GB" sz="2400" b="1" u="sng" dirty="0">
                <a:ea typeface="Times New Roman"/>
                <a:cs typeface="Times New Roman"/>
              </a:rPr>
              <a:t>TRAFFIC LIGHTS</a:t>
            </a:r>
            <a:endParaRPr lang="en-GB" sz="2000"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Red - Stop</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Yellow - Run on the spot</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Green - Run around the area</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Roundabout - turn round once in a large circle</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Speedbump - jump up and down.</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Low bridge - everyone walks around hunched over / low to the ground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Traffic Jam – all stand in a line behind each other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Taxi – join with a partner and move around side by side</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School Zone - slow walking, stop and slow walking again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Breakdown - lie down until rescued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Rain - use arms to mimic windscreen wipers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Zebra crossing – stand side by side in a long line</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Lollipop person - children all put hands out in front of them and shout "stop" </a:t>
            </a:r>
            <a:endParaRPr lang="en-GB" dirty="0">
              <a:ea typeface="Times New Roman"/>
              <a:cs typeface="Times New Roman"/>
            </a:endParaRPr>
          </a:p>
          <a:p>
            <a:pPr marL="342900" lvl="0" indent="-342900">
              <a:lnSpc>
                <a:spcPct val="115000"/>
              </a:lnSpc>
              <a:spcAft>
                <a:spcPts val="1000"/>
              </a:spcAft>
              <a:buSzPts val="1000"/>
              <a:buFont typeface="Symbol"/>
              <a:buChar char=""/>
              <a:tabLst>
                <a:tab pos="457200" algn="l"/>
              </a:tabLst>
            </a:pPr>
            <a:r>
              <a:rPr lang="en-GB" dirty="0">
                <a:effectLst/>
                <a:latin typeface="Arial Narrow"/>
                <a:ea typeface="Times New Roman"/>
                <a:cs typeface="Times New Roman"/>
              </a:rPr>
              <a:t>Police Car - Sit on floor and spin round shouting "nee naw nee naw”</a:t>
            </a:r>
            <a:endParaRPr lang="en-GB" dirty="0">
              <a:ea typeface="Times New Roman"/>
              <a:cs typeface="Times New Roman"/>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620" y="548680"/>
            <a:ext cx="1246828" cy="213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9236113"/>
              </p:ext>
            </p:extLst>
          </p:nvPr>
        </p:nvGraphicFramePr>
        <p:xfrm>
          <a:off x="251520" y="742790"/>
          <a:ext cx="8712968" cy="5854565"/>
        </p:xfrm>
        <a:graphic>
          <a:graphicData uri="http://schemas.openxmlformats.org/drawingml/2006/table">
            <a:tbl>
              <a:tblPr firstRow="1" firstCol="1" bandRow="1"/>
              <a:tblGrid>
                <a:gridCol w="3175064">
                  <a:extLst>
                    <a:ext uri="{9D8B030D-6E8A-4147-A177-3AD203B41FA5}">
                      <a16:colId xmlns:a16="http://schemas.microsoft.com/office/drawing/2014/main" val="20000"/>
                    </a:ext>
                  </a:extLst>
                </a:gridCol>
                <a:gridCol w="5537904">
                  <a:extLst>
                    <a:ext uri="{9D8B030D-6E8A-4147-A177-3AD203B41FA5}">
                      <a16:colId xmlns:a16="http://schemas.microsoft.com/office/drawing/2014/main" val="20001"/>
                    </a:ext>
                  </a:extLst>
                </a:gridCol>
              </a:tblGrid>
              <a:tr h="298668">
                <a:tc>
                  <a:txBody>
                    <a:bodyPr/>
                    <a:lstStyle/>
                    <a:p>
                      <a:pPr algn="ctr">
                        <a:lnSpc>
                          <a:spcPct val="115000"/>
                        </a:lnSpc>
                        <a:spcAft>
                          <a:spcPts val="0"/>
                        </a:spcAft>
                      </a:pPr>
                      <a:r>
                        <a:rPr lang="en-GB" sz="1400" b="1" dirty="0">
                          <a:effectLst/>
                          <a:latin typeface="Arial Narrow"/>
                          <a:ea typeface="Times New Roman"/>
                          <a:cs typeface="Times New Roman"/>
                        </a:rPr>
                        <a:t>Command</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GB" sz="1400" b="1" dirty="0">
                          <a:effectLst/>
                          <a:latin typeface="Arial Narrow"/>
                          <a:ea typeface="Times New Roman"/>
                          <a:cs typeface="Times New Roman"/>
                        </a:rPr>
                        <a:t>Action</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298668">
                <a:tc>
                  <a:txBody>
                    <a:bodyPr/>
                    <a:lstStyle/>
                    <a:p>
                      <a:pPr algn="ctr">
                        <a:lnSpc>
                          <a:spcPct val="115000"/>
                        </a:lnSpc>
                        <a:spcAft>
                          <a:spcPts val="1000"/>
                        </a:spcAft>
                      </a:pPr>
                      <a:r>
                        <a:rPr lang="en-GB" sz="1400" b="1" dirty="0">
                          <a:effectLst/>
                          <a:latin typeface="Arial Narrow"/>
                          <a:ea typeface="Times New Roman"/>
                          <a:cs typeface="Times New Roman"/>
                        </a:rPr>
                        <a:t>Port, starboard, stern, aft </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Run to a wall / line on the sides of the area.</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761">
                <a:tc>
                  <a:txBody>
                    <a:bodyPr/>
                    <a:lstStyle/>
                    <a:p>
                      <a:pPr algn="ctr">
                        <a:lnSpc>
                          <a:spcPct val="115000"/>
                        </a:lnSpc>
                        <a:spcAft>
                          <a:spcPts val="0"/>
                        </a:spcAft>
                      </a:pPr>
                      <a:r>
                        <a:rPr lang="en-GB" sz="1400" b="1" dirty="0">
                          <a:effectLst/>
                          <a:latin typeface="Arial Narrow"/>
                          <a:ea typeface="Times New Roman"/>
                          <a:cs typeface="Times New Roman"/>
                        </a:rPr>
                        <a:t>Man the lifeboats</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sit on the floor and rock backwards and forwards (as in "row, row, row your boat"). </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668">
                <a:tc>
                  <a:txBody>
                    <a:bodyPr/>
                    <a:lstStyle/>
                    <a:p>
                      <a:pPr algn="ctr">
                        <a:lnSpc>
                          <a:spcPct val="115000"/>
                        </a:lnSpc>
                        <a:spcAft>
                          <a:spcPts val="0"/>
                        </a:spcAft>
                      </a:pPr>
                      <a:r>
                        <a:rPr lang="en-GB" sz="1400" b="1" dirty="0">
                          <a:effectLst/>
                          <a:latin typeface="Arial Narrow"/>
                          <a:ea typeface="Times New Roman"/>
                          <a:cs typeface="Times New Roman"/>
                        </a:rPr>
                        <a:t>Scrub the Decks</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crouch down and pretend to clean the floor with their hands.</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668">
                <a:tc>
                  <a:txBody>
                    <a:bodyPr/>
                    <a:lstStyle/>
                    <a:p>
                      <a:pPr algn="ctr">
                        <a:lnSpc>
                          <a:spcPct val="115000"/>
                        </a:lnSpc>
                        <a:spcAft>
                          <a:spcPts val="0"/>
                        </a:spcAft>
                      </a:pPr>
                      <a:r>
                        <a:rPr lang="en-GB" sz="1400" b="1" dirty="0">
                          <a:effectLst/>
                          <a:latin typeface="Arial Narrow"/>
                          <a:ea typeface="Times New Roman"/>
                          <a:cs typeface="Times New Roman"/>
                        </a:rPr>
                        <a:t>Climb the Rigging</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pretend to climb a rope ladder.</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668">
                <a:tc>
                  <a:txBody>
                    <a:bodyPr/>
                    <a:lstStyle/>
                    <a:p>
                      <a:pPr algn="ctr">
                        <a:lnSpc>
                          <a:spcPct val="115000"/>
                        </a:lnSpc>
                        <a:spcAft>
                          <a:spcPts val="0"/>
                        </a:spcAft>
                      </a:pPr>
                      <a:r>
                        <a:rPr lang="en-GB" sz="1400" b="1" dirty="0">
                          <a:effectLst/>
                          <a:latin typeface="Arial Narrow"/>
                          <a:ea typeface="Times New Roman"/>
                          <a:cs typeface="Times New Roman"/>
                        </a:rPr>
                        <a:t>Captain's Coming</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salute </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4824">
                <a:tc>
                  <a:txBody>
                    <a:bodyPr/>
                    <a:lstStyle/>
                    <a:p>
                      <a:pPr algn="ctr">
                        <a:lnSpc>
                          <a:spcPct val="115000"/>
                        </a:lnSpc>
                        <a:spcAft>
                          <a:spcPts val="0"/>
                        </a:spcAft>
                      </a:pPr>
                      <a:r>
                        <a:rPr lang="en-GB" sz="1400" b="1" dirty="0">
                          <a:effectLst/>
                          <a:latin typeface="Arial Narrow"/>
                          <a:ea typeface="Times New Roman"/>
                          <a:cs typeface="Times New Roman"/>
                        </a:rPr>
                        <a:t>Man overboard</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 Children jump as if going over the side and then sink down holding nose with one hand and raising other hand in air as if going under water.</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8495">
                <a:tc>
                  <a:txBody>
                    <a:bodyPr/>
                    <a:lstStyle/>
                    <a:p>
                      <a:pPr algn="ctr">
                        <a:lnSpc>
                          <a:spcPct val="115000"/>
                        </a:lnSpc>
                        <a:spcAft>
                          <a:spcPts val="0"/>
                        </a:spcAft>
                      </a:pPr>
                      <a:r>
                        <a:rPr lang="en-GB" sz="1400" b="1" dirty="0">
                          <a:effectLst/>
                          <a:latin typeface="Arial Narrow"/>
                          <a:ea typeface="Times New Roman"/>
                          <a:cs typeface="Times New Roman"/>
                        </a:rPr>
                        <a:t>Walk the Plank</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have to walk in a perfect straight line one foot exactly in front of the other with arms outstretched to the sides (children could also walk along benches). </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668">
                <a:tc>
                  <a:txBody>
                    <a:bodyPr/>
                    <a:lstStyle/>
                    <a:p>
                      <a:pPr algn="ctr">
                        <a:lnSpc>
                          <a:spcPct val="115000"/>
                        </a:lnSpc>
                        <a:spcAft>
                          <a:spcPts val="0"/>
                        </a:spcAft>
                      </a:pPr>
                      <a:r>
                        <a:rPr lang="en-GB" sz="1400" b="1" dirty="0">
                          <a:effectLst/>
                          <a:latin typeface="Arial Narrow"/>
                          <a:ea typeface="Times New Roman"/>
                          <a:cs typeface="Times New Roman"/>
                        </a:rPr>
                        <a:t>Captain's Wife</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Everyone curtseys </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4824">
                <a:tc rowSpan="2">
                  <a:txBody>
                    <a:bodyPr/>
                    <a:lstStyle/>
                    <a:p>
                      <a:pPr algn="ctr">
                        <a:lnSpc>
                          <a:spcPct val="115000"/>
                        </a:lnSpc>
                        <a:spcAft>
                          <a:spcPts val="0"/>
                        </a:spcAft>
                      </a:pPr>
                      <a:r>
                        <a:rPr lang="en-GB" sz="1400" b="1" dirty="0">
                          <a:effectLst/>
                          <a:latin typeface="Arial Narrow"/>
                          <a:ea typeface="Times New Roman"/>
                          <a:cs typeface="Times New Roman"/>
                        </a:rPr>
                        <a:t>Captain's girlfriend</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pose like a model (one hand on hip. the other outstretched and slightly bent) and say "Oo la la”</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8668">
                <a:tc vMerge="1">
                  <a:txBody>
                    <a:bodyPr/>
                    <a:lstStyle/>
                    <a:p>
                      <a:endParaRPr lang="en-GB"/>
                    </a:p>
                  </a:txBody>
                  <a:tcPr/>
                </a:tc>
                <a:tc>
                  <a:txBody>
                    <a:bodyPr/>
                    <a:lstStyle/>
                    <a:p>
                      <a:pPr>
                        <a:lnSpc>
                          <a:spcPct val="115000"/>
                        </a:lnSpc>
                        <a:spcAft>
                          <a:spcPts val="0"/>
                        </a:spcAft>
                      </a:pPr>
                      <a:r>
                        <a:rPr lang="en-GB" sz="1400" dirty="0">
                          <a:effectLst/>
                          <a:latin typeface="Arial Narrow"/>
                          <a:ea typeface="Times New Roman"/>
                          <a:cs typeface="Times New Roman"/>
                        </a:rPr>
                        <a:t>OR Children wiggle hips and blow a kiss.</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668">
                <a:tc>
                  <a:txBody>
                    <a:bodyPr/>
                    <a:lstStyle/>
                    <a:p>
                      <a:pPr algn="ctr">
                        <a:lnSpc>
                          <a:spcPct val="115000"/>
                        </a:lnSpc>
                        <a:spcAft>
                          <a:spcPts val="0"/>
                        </a:spcAft>
                      </a:pPr>
                      <a:r>
                        <a:rPr lang="en-GB" sz="1400" b="1" dirty="0">
                          <a:effectLst/>
                          <a:latin typeface="Arial Narrow"/>
                          <a:ea typeface="Times New Roman"/>
                          <a:cs typeface="Times New Roman"/>
                        </a:rPr>
                        <a:t>Shark Attack</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Move around with bent arm forming fin of shark </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8668">
                <a:tc>
                  <a:txBody>
                    <a:bodyPr/>
                    <a:lstStyle/>
                    <a:p>
                      <a:pPr algn="ctr">
                        <a:lnSpc>
                          <a:spcPct val="115000"/>
                        </a:lnSpc>
                        <a:spcAft>
                          <a:spcPts val="0"/>
                        </a:spcAft>
                      </a:pPr>
                      <a:r>
                        <a:rPr lang="en-GB" sz="1400" b="1" dirty="0">
                          <a:effectLst/>
                          <a:latin typeface="Arial Narrow"/>
                          <a:ea typeface="Times New Roman"/>
                          <a:cs typeface="Times New Roman"/>
                        </a:rPr>
                        <a:t>Hit the Deck</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lie down on their stomachs as quickly as possible.</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8668">
                <a:tc>
                  <a:txBody>
                    <a:bodyPr/>
                    <a:lstStyle/>
                    <a:p>
                      <a:pPr algn="ctr">
                        <a:lnSpc>
                          <a:spcPct val="115000"/>
                        </a:lnSpc>
                        <a:spcAft>
                          <a:spcPts val="0"/>
                        </a:spcAft>
                      </a:pPr>
                      <a:r>
                        <a:rPr lang="en-GB" sz="1400" b="1" dirty="0">
                          <a:effectLst/>
                          <a:latin typeface="Arial Narrow"/>
                          <a:ea typeface="Times New Roman"/>
                          <a:cs typeface="Times New Roman"/>
                        </a:rPr>
                        <a:t>Rats on board</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run fast on the spot</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810981">
                <a:tc>
                  <a:txBody>
                    <a:bodyPr/>
                    <a:lstStyle/>
                    <a:p>
                      <a:pPr algn="ctr">
                        <a:lnSpc>
                          <a:spcPct val="115000"/>
                        </a:lnSpc>
                        <a:spcAft>
                          <a:spcPts val="0"/>
                        </a:spcAft>
                      </a:pPr>
                      <a:r>
                        <a:rPr lang="en-GB" sz="1400" b="1" dirty="0">
                          <a:effectLst/>
                          <a:latin typeface="Arial Narrow"/>
                          <a:ea typeface="Times New Roman"/>
                          <a:cs typeface="Times New Roman"/>
                        </a:rPr>
                        <a:t>Bombs overhead</a:t>
                      </a:r>
                      <a:endParaRPr lang="en-GB" sz="1400" b="1"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The children crouch and cover their head for 'protection'. They are not able to get up until 'All clear' is called. Anyone who gets up or moves before the 'all clear' is out.</a:t>
                      </a:r>
                      <a:endParaRPr lang="en-GB" sz="1400" dirty="0">
                        <a:effectLst/>
                        <a:latin typeface="Calibri"/>
                        <a:ea typeface="Times New Roman"/>
                        <a:cs typeface="Times New Roman"/>
                      </a:endParaRPr>
                    </a:p>
                  </a:txBody>
                  <a:tcPr marL="20360" marR="20360" marT="20360" marB="203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Rectangle 1"/>
          <p:cNvSpPr>
            <a:spLocks noChangeArrowheads="1"/>
          </p:cNvSpPr>
          <p:nvPr/>
        </p:nvSpPr>
        <p:spPr bwMode="auto">
          <a:xfrm>
            <a:off x="3275856" y="137538"/>
            <a:ext cx="21602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ABOARD SHIP</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
            <a:ext cx="1243485" cy="133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95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2564770"/>
              </p:ext>
            </p:extLst>
          </p:nvPr>
        </p:nvGraphicFramePr>
        <p:xfrm>
          <a:off x="251520" y="836712"/>
          <a:ext cx="8568952" cy="5760636"/>
        </p:xfrm>
        <a:graphic>
          <a:graphicData uri="http://schemas.openxmlformats.org/drawingml/2006/table">
            <a:tbl>
              <a:tblPr firstRow="1" firstCol="1" bandRow="1"/>
              <a:tblGrid>
                <a:gridCol w="3165108">
                  <a:extLst>
                    <a:ext uri="{9D8B030D-6E8A-4147-A177-3AD203B41FA5}">
                      <a16:colId xmlns:a16="http://schemas.microsoft.com/office/drawing/2014/main" val="20000"/>
                    </a:ext>
                  </a:extLst>
                </a:gridCol>
                <a:gridCol w="5403844">
                  <a:extLst>
                    <a:ext uri="{9D8B030D-6E8A-4147-A177-3AD203B41FA5}">
                      <a16:colId xmlns:a16="http://schemas.microsoft.com/office/drawing/2014/main" val="20001"/>
                    </a:ext>
                  </a:extLst>
                </a:gridCol>
              </a:tblGrid>
              <a:tr h="288453">
                <a:tc>
                  <a:txBody>
                    <a:bodyPr/>
                    <a:lstStyle/>
                    <a:p>
                      <a:pPr algn="ctr">
                        <a:lnSpc>
                          <a:spcPct val="115000"/>
                        </a:lnSpc>
                        <a:spcAft>
                          <a:spcPts val="0"/>
                        </a:spcAft>
                      </a:pPr>
                      <a:r>
                        <a:rPr lang="en-GB" sz="1400" b="1" dirty="0">
                          <a:effectLst/>
                          <a:latin typeface="Arial Narrow"/>
                          <a:ea typeface="Times New Roman"/>
                          <a:cs typeface="Times New Roman"/>
                        </a:rPr>
                        <a:t>Command</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400" b="1" dirty="0">
                          <a:effectLst/>
                          <a:latin typeface="Arial Narrow"/>
                          <a:ea typeface="Times New Roman"/>
                          <a:cs typeface="Times New Roman"/>
                        </a:rPr>
                        <a:t>Action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1581">
                <a:tc>
                  <a:txBody>
                    <a:bodyPr/>
                    <a:lstStyle/>
                    <a:p>
                      <a:pPr algn="ctr">
                        <a:lnSpc>
                          <a:spcPct val="115000"/>
                        </a:lnSpc>
                        <a:spcAft>
                          <a:spcPts val="1000"/>
                        </a:spcAft>
                      </a:pPr>
                      <a:r>
                        <a:rPr lang="en-GB" sz="1400" b="1" dirty="0">
                          <a:effectLst/>
                          <a:latin typeface="Arial Narrow"/>
                          <a:ea typeface="Times New Roman"/>
                          <a:cs typeface="Times New Roman"/>
                        </a:rPr>
                        <a:t>JUMPING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Jump around the room</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6594">
                <a:tc>
                  <a:txBody>
                    <a:bodyPr/>
                    <a:lstStyle/>
                    <a:p>
                      <a:pPr algn="ctr">
                        <a:lnSpc>
                          <a:spcPct val="115000"/>
                        </a:lnSpc>
                        <a:spcAft>
                          <a:spcPts val="0"/>
                        </a:spcAft>
                      </a:pPr>
                      <a:r>
                        <a:rPr lang="en-GB" sz="1400" b="1" dirty="0">
                          <a:effectLst/>
                          <a:latin typeface="Arial Narrow"/>
                          <a:ea typeface="Times New Roman"/>
                          <a:cs typeface="Times New Roman"/>
                        </a:rPr>
                        <a:t>RUNNER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Running on the spot (more suitable for younger children than running around the room)</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453">
                <a:tc>
                  <a:txBody>
                    <a:bodyPr/>
                    <a:lstStyle/>
                    <a:p>
                      <a:pPr algn="ctr">
                        <a:lnSpc>
                          <a:spcPct val="115000"/>
                        </a:lnSpc>
                        <a:spcAft>
                          <a:spcPts val="0"/>
                        </a:spcAft>
                      </a:pPr>
                      <a:r>
                        <a:rPr lang="en-GB" sz="1400" b="1" dirty="0">
                          <a:effectLst/>
                          <a:latin typeface="Arial Narrow"/>
                          <a:ea typeface="Times New Roman"/>
                          <a:cs typeface="Times New Roman"/>
                        </a:rPr>
                        <a:t>BROAD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Stretch your arms and legs out as wide as you can. </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453">
                <a:tc rowSpan="2">
                  <a:txBody>
                    <a:bodyPr/>
                    <a:lstStyle/>
                    <a:p>
                      <a:pPr algn="ctr">
                        <a:lnSpc>
                          <a:spcPct val="115000"/>
                        </a:lnSpc>
                        <a:spcAft>
                          <a:spcPts val="0"/>
                        </a:spcAft>
                      </a:pPr>
                      <a:r>
                        <a:rPr lang="en-GB" sz="1400" b="1" dirty="0">
                          <a:effectLst/>
                          <a:latin typeface="Arial Narrow"/>
                          <a:ea typeface="Times New Roman"/>
                          <a:cs typeface="Times New Roman"/>
                        </a:rPr>
                        <a:t>BAKED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Lay on the floor in a star shape until the next command is given.</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453">
                <a:tc vMerge="1">
                  <a:txBody>
                    <a:bodyPr/>
                    <a:lstStyle/>
                    <a:p>
                      <a:endParaRPr lang="en-GB"/>
                    </a:p>
                  </a:txBody>
                  <a:tcPr/>
                </a:tc>
                <a:tc>
                  <a:txBody>
                    <a:bodyPr/>
                    <a:lstStyle/>
                    <a:p>
                      <a:pPr>
                        <a:lnSpc>
                          <a:spcPct val="115000"/>
                        </a:lnSpc>
                        <a:spcAft>
                          <a:spcPts val="0"/>
                        </a:spcAft>
                      </a:pPr>
                      <a:r>
                        <a:rPr lang="en-GB" sz="1400" dirty="0">
                          <a:effectLst/>
                          <a:latin typeface="Arial Narrow"/>
                          <a:ea typeface="Times New Roman"/>
                          <a:cs typeface="Times New Roman"/>
                        </a:rPr>
                        <a:t>OR Lie on floor and Sunbathe</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453">
                <a:tc>
                  <a:txBody>
                    <a:bodyPr/>
                    <a:lstStyle/>
                    <a:p>
                      <a:pPr algn="ctr">
                        <a:lnSpc>
                          <a:spcPct val="115000"/>
                        </a:lnSpc>
                        <a:spcAft>
                          <a:spcPts val="1000"/>
                        </a:spcAft>
                      </a:pPr>
                      <a:r>
                        <a:rPr lang="en-GB" sz="1400" b="1" dirty="0">
                          <a:effectLst/>
                          <a:latin typeface="Arial Narrow"/>
                          <a:ea typeface="Times New Roman"/>
                          <a:cs typeface="Times New Roman"/>
                        </a:rPr>
                        <a:t>JELLY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Wobble like a jelly</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453">
                <a:tc>
                  <a:txBody>
                    <a:bodyPr/>
                    <a:lstStyle/>
                    <a:p>
                      <a:pPr algn="ctr">
                        <a:lnSpc>
                          <a:spcPct val="115000"/>
                        </a:lnSpc>
                        <a:spcAft>
                          <a:spcPts val="0"/>
                        </a:spcAft>
                      </a:pPr>
                      <a:r>
                        <a:rPr lang="en-GB" sz="1400" b="1" dirty="0">
                          <a:effectLst/>
                          <a:latin typeface="Arial Narrow"/>
                          <a:ea typeface="Times New Roman"/>
                          <a:cs typeface="Times New Roman"/>
                        </a:rPr>
                        <a:t>CHILLI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Shiver and shake</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1581">
                <a:tc>
                  <a:txBody>
                    <a:bodyPr/>
                    <a:lstStyle/>
                    <a:p>
                      <a:pPr algn="ctr">
                        <a:lnSpc>
                          <a:spcPct val="115000"/>
                        </a:lnSpc>
                        <a:spcAft>
                          <a:spcPts val="0"/>
                        </a:spcAft>
                      </a:pPr>
                      <a:r>
                        <a:rPr lang="en-GB" sz="1400" b="1" dirty="0">
                          <a:effectLst/>
                          <a:latin typeface="Arial Narrow"/>
                          <a:ea typeface="Times New Roman"/>
                          <a:cs typeface="Times New Roman"/>
                        </a:rPr>
                        <a:t>FROZEN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have to stand very still.</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1581">
                <a:tc>
                  <a:txBody>
                    <a:bodyPr/>
                    <a:lstStyle/>
                    <a:p>
                      <a:pPr algn="ctr">
                        <a:lnSpc>
                          <a:spcPct val="115000"/>
                        </a:lnSpc>
                        <a:spcAft>
                          <a:spcPts val="0"/>
                        </a:spcAft>
                      </a:pPr>
                      <a:r>
                        <a:rPr lang="en-GB" sz="1400" b="1" dirty="0">
                          <a:effectLst/>
                          <a:latin typeface="Arial Narrow"/>
                          <a:ea typeface="Times New Roman"/>
                          <a:cs typeface="Times New Roman"/>
                        </a:rPr>
                        <a:t>BEAN SPROUTS</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Stand on tiptoes and make yourself as tall as possible.</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453">
                <a:tc>
                  <a:txBody>
                    <a:bodyPr/>
                    <a:lstStyle/>
                    <a:p>
                      <a:pPr algn="ctr">
                        <a:lnSpc>
                          <a:spcPct val="115000"/>
                        </a:lnSpc>
                        <a:spcAft>
                          <a:spcPts val="0"/>
                        </a:spcAft>
                      </a:pPr>
                      <a:r>
                        <a:rPr lang="en-GB" sz="1400" b="1" dirty="0">
                          <a:effectLst/>
                          <a:latin typeface="Arial Narrow"/>
                          <a:ea typeface="Times New Roman"/>
                          <a:cs typeface="Times New Roman"/>
                        </a:rPr>
                        <a:t>BABY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Lie on the floor in the 'foetal' position</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8453">
                <a:tc>
                  <a:txBody>
                    <a:bodyPr/>
                    <a:lstStyle/>
                    <a:p>
                      <a:pPr algn="ctr">
                        <a:lnSpc>
                          <a:spcPct val="115000"/>
                        </a:lnSpc>
                        <a:spcAft>
                          <a:spcPts val="0"/>
                        </a:spcAft>
                      </a:pPr>
                      <a:r>
                        <a:rPr lang="en-GB" sz="1400" b="1" dirty="0">
                          <a:effectLst/>
                          <a:latin typeface="Arial Narrow"/>
                          <a:ea typeface="Times New Roman"/>
                          <a:cs typeface="Times New Roman"/>
                        </a:rPr>
                        <a:t>FRENCH BEANS</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 Strike a pose and shout "Oooh la la!"</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8453">
                <a:tc>
                  <a:txBody>
                    <a:bodyPr/>
                    <a:lstStyle/>
                    <a:p>
                      <a:pPr algn="ctr">
                        <a:lnSpc>
                          <a:spcPct val="115000"/>
                        </a:lnSpc>
                        <a:spcAft>
                          <a:spcPts val="0"/>
                        </a:spcAft>
                      </a:pPr>
                      <a:r>
                        <a:rPr lang="en-GB" sz="1400" b="1" dirty="0">
                          <a:effectLst/>
                          <a:latin typeface="Arial Narrow"/>
                          <a:ea typeface="Times New Roman"/>
                          <a:cs typeface="Times New Roman"/>
                        </a:rPr>
                        <a:t>KIDNEY BEANS</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 Make a Kidney shape on the floor</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1581">
                <a:tc>
                  <a:txBody>
                    <a:bodyPr/>
                    <a:lstStyle/>
                    <a:p>
                      <a:pPr algn="ctr">
                        <a:lnSpc>
                          <a:spcPct val="115000"/>
                        </a:lnSpc>
                        <a:spcAft>
                          <a:spcPts val="0"/>
                        </a:spcAft>
                      </a:pPr>
                      <a:r>
                        <a:rPr lang="en-GB" sz="1400" b="1" dirty="0">
                          <a:effectLst/>
                          <a:latin typeface="Arial Narrow"/>
                          <a:ea typeface="Times New Roman"/>
                          <a:cs typeface="Times New Roman"/>
                        </a:rPr>
                        <a:t>SANTA's BEEN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Walk about rubbing your tummy saying "Ho,Ho, Ho".</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56594">
                <a:tc>
                  <a:txBody>
                    <a:bodyPr/>
                    <a:lstStyle/>
                    <a:p>
                      <a:pPr algn="ctr">
                        <a:lnSpc>
                          <a:spcPct val="115000"/>
                        </a:lnSpc>
                        <a:spcAft>
                          <a:spcPts val="0"/>
                        </a:spcAft>
                      </a:pPr>
                      <a:r>
                        <a:rPr lang="en-GB" sz="1400" b="1" dirty="0">
                          <a:effectLst/>
                          <a:latin typeface="Arial Narrow"/>
                          <a:ea typeface="Times New Roman"/>
                          <a:cs typeface="Times New Roman"/>
                        </a:rPr>
                        <a:t>BEANSTALK</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could start crouched on the floor and grow up slowly until they are straight and tall like the beanstalk in 'Jack and the Beanstalk'.</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453">
                <a:tc>
                  <a:txBody>
                    <a:bodyPr/>
                    <a:lstStyle/>
                    <a:p>
                      <a:pPr algn="ctr">
                        <a:lnSpc>
                          <a:spcPct val="115000"/>
                        </a:lnSpc>
                        <a:spcAft>
                          <a:spcPts val="0"/>
                        </a:spcAft>
                      </a:pPr>
                      <a:r>
                        <a:rPr lang="en-GB" sz="1400" b="1" dirty="0">
                          <a:effectLst/>
                          <a:latin typeface="Arial Narrow"/>
                          <a:ea typeface="Times New Roman"/>
                          <a:cs typeface="Times New Roman"/>
                        </a:rPr>
                        <a:t>MAGIC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skip around room waving a wand.</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56594">
                <a:tc>
                  <a:txBody>
                    <a:bodyPr/>
                    <a:lstStyle/>
                    <a:p>
                      <a:pPr algn="ctr">
                        <a:lnSpc>
                          <a:spcPct val="115000"/>
                        </a:lnSpc>
                        <a:spcAft>
                          <a:spcPts val="0"/>
                        </a:spcAft>
                      </a:pPr>
                      <a:r>
                        <a:rPr lang="en-GB" sz="1400" b="1" dirty="0">
                          <a:effectLst/>
                          <a:latin typeface="Arial Narrow"/>
                          <a:ea typeface="Times New Roman"/>
                          <a:cs typeface="Times New Roman"/>
                        </a:rPr>
                        <a:t>SUPER BEAN</a:t>
                      </a:r>
                      <a:endParaRPr lang="en-GB" sz="1400" b="1"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Arial Narrow"/>
                          <a:ea typeface="Times New Roman"/>
                          <a:cs typeface="Times New Roman"/>
                        </a:rPr>
                        <a:t>Children freeze in an arabesque and can also make a suitable sound like Superman.</a:t>
                      </a:r>
                      <a:endParaRPr lang="en-GB" sz="1400" dirty="0">
                        <a:effectLst/>
                        <a:latin typeface="Calibri"/>
                        <a:ea typeface="Times New Roman"/>
                        <a:cs typeface="Times New Roman"/>
                      </a:endParaRPr>
                    </a:p>
                  </a:txBody>
                  <a:tcPr marL="9294" marR="9294" marT="9294" marB="92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 name="TextBox 2"/>
          <p:cNvSpPr txBox="1"/>
          <p:nvPr/>
        </p:nvSpPr>
        <p:spPr>
          <a:xfrm>
            <a:off x="0" y="184666"/>
            <a:ext cx="9144000" cy="523220"/>
          </a:xfrm>
          <a:prstGeom prst="rect">
            <a:avLst/>
          </a:prstGeom>
          <a:noFill/>
        </p:spPr>
        <p:txBody>
          <a:bodyPr wrap="square" rtlCol="0">
            <a:spAutoFit/>
          </a:bodyPr>
          <a:lstStyle/>
          <a:p>
            <a:pPr algn="ctr"/>
            <a:r>
              <a:rPr lang="en-GB" sz="2800" b="1" u="sng" dirty="0"/>
              <a:t>BEANS</a:t>
            </a:r>
          </a:p>
        </p:txBody>
      </p:sp>
      <p:pic>
        <p:nvPicPr>
          <p:cNvPr id="13317" name="Picture 5" descr="Image result for beans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615"/>
            <a:ext cx="792088" cy="64027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beans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50" t="6672" r="9592" b="17556"/>
          <a:stretch/>
        </p:blipFill>
        <p:spPr bwMode="auto">
          <a:xfrm>
            <a:off x="7220744" y="133719"/>
            <a:ext cx="701257" cy="67263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b="10778"/>
          <a:stretch/>
        </p:blipFill>
        <p:spPr bwMode="auto">
          <a:xfrm>
            <a:off x="1331640" y="14836"/>
            <a:ext cx="1159780" cy="76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7" descr="Image result for french bean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330" name="Picture 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487"/>
          <a:stretch/>
        </p:blipFill>
        <p:spPr bwMode="auto">
          <a:xfrm>
            <a:off x="8398569" y="-21440"/>
            <a:ext cx="745431" cy="72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32" name="Picture 20" descr="Image result for chili beans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133720"/>
            <a:ext cx="492720" cy="545925"/>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Image result for jumping beans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761" y="165294"/>
            <a:ext cx="823913"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1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4" y="9754"/>
            <a:ext cx="9107996" cy="4801314"/>
          </a:xfrm>
          <a:prstGeom prst="rect">
            <a:avLst/>
          </a:prstGeom>
        </p:spPr>
        <p:txBody>
          <a:bodyPr wrap="square">
            <a:spAutoFit/>
          </a:bodyPr>
          <a:lstStyle/>
          <a:p>
            <a:r>
              <a:rPr lang="en-GB" b="1" dirty="0"/>
              <a:t>DODGEMS</a:t>
            </a:r>
          </a:p>
          <a:p>
            <a:r>
              <a:rPr lang="en-GB" dirty="0"/>
              <a:t>Children move around and hold onto their marker – they must not touch anyone else</a:t>
            </a:r>
          </a:p>
          <a:p>
            <a:endParaRPr lang="en-GB" b="1" dirty="0"/>
          </a:p>
          <a:p>
            <a:r>
              <a:rPr lang="en-GB" b="1" dirty="0"/>
              <a:t>SEEK YOUR SPOT</a:t>
            </a:r>
            <a:endParaRPr lang="en-GB" dirty="0"/>
          </a:p>
          <a:p>
            <a:r>
              <a:rPr lang="en-GB" dirty="0"/>
              <a:t>Each child puts their marker into a space, and sit on it.</a:t>
            </a:r>
          </a:p>
          <a:p>
            <a:r>
              <a:rPr lang="en-GB" dirty="0"/>
              <a:t>A few children are chosen to leave marker and move around, until signal and then return to marker. (Develop by adding different ways of travelling e.g. bouncing, giant strides, gallops, monkey walks…)</a:t>
            </a:r>
          </a:p>
          <a:p>
            <a:endParaRPr lang="en-GB" dirty="0"/>
          </a:p>
          <a:p>
            <a:r>
              <a:rPr lang="en-GB" b="1" dirty="0"/>
              <a:t>FISHES</a:t>
            </a:r>
            <a:br>
              <a:rPr lang="en-GB" b="1" u="sng" dirty="0"/>
            </a:br>
            <a:r>
              <a:rPr lang="en-GB" dirty="0"/>
              <a:t>As above but half the group remain seated, as rocks, whilst other half tip-toe (swim like fish in a rock pool) in and out of the seated children- avoiding the rocks. </a:t>
            </a:r>
          </a:p>
          <a:p>
            <a:endParaRPr lang="en-GB" dirty="0"/>
          </a:p>
          <a:p>
            <a:r>
              <a:rPr lang="en-GB" b="1" dirty="0"/>
              <a:t>THE TIDE IS COMING IN</a:t>
            </a:r>
            <a:r>
              <a:rPr lang="en-GB" dirty="0"/>
              <a:t> </a:t>
            </a:r>
            <a:br>
              <a:rPr lang="en-GB" dirty="0"/>
            </a:br>
            <a:r>
              <a:rPr lang="en-GB" dirty="0"/>
              <a:t>As above but children hopping skipping, jumping etc. on the beach between the sandcastles, when the adult calls “the tides coming in” they hop, skip, jump back to the safety of their marker.</a:t>
            </a:r>
          </a:p>
        </p:txBody>
      </p:sp>
      <p:sp>
        <p:nvSpPr>
          <p:cNvPr id="5" name="Rectangle 4"/>
          <p:cNvSpPr/>
          <p:nvPr/>
        </p:nvSpPr>
        <p:spPr>
          <a:xfrm>
            <a:off x="8916" y="4811068"/>
            <a:ext cx="9036496" cy="2031325"/>
          </a:xfrm>
          <a:prstGeom prst="rect">
            <a:avLst/>
          </a:prstGeom>
        </p:spPr>
        <p:txBody>
          <a:bodyPr wrap="square">
            <a:spAutoFit/>
          </a:bodyPr>
          <a:lstStyle/>
          <a:p>
            <a:r>
              <a:rPr lang="en-GB" b="1" dirty="0"/>
              <a:t>NUMBERS = ACTIONS:</a:t>
            </a:r>
            <a:r>
              <a:rPr lang="en-GB" dirty="0"/>
              <a:t> Pupils moving around hall listening for teacher to shout out a number. Every number the teacher shouts out represents an activity. 1- do a roll, 2 – do a balance, 3 – do a jump etc. Pupils should be encouraged to do a different one each time. Teacher can change the way the children move around the hall.</a:t>
            </a:r>
          </a:p>
          <a:p>
            <a:r>
              <a:rPr lang="en-GB" dirty="0"/>
              <a:t> </a:t>
            </a:r>
            <a:endParaRPr lang="en-GB" b="1" dirty="0"/>
          </a:p>
          <a:p>
            <a:r>
              <a:rPr lang="en-GB" b="1" dirty="0"/>
              <a:t>FOLLOW MY LEADER: </a:t>
            </a:r>
            <a:r>
              <a:rPr lang="en-GB" dirty="0"/>
              <a:t>In pairs pupils take turns to be the leader and take partner around hall varying the movements, jumping, rolling and balancing etc.</a:t>
            </a:r>
          </a:p>
        </p:txBody>
      </p:sp>
    </p:spTree>
    <p:extLst>
      <p:ext uri="{BB962C8B-B14F-4D97-AF65-F5344CB8AC3E}">
        <p14:creationId xmlns:p14="http://schemas.microsoft.com/office/powerpoint/2010/main" val="214976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2031325"/>
          </a:xfrm>
          <a:prstGeom prst="rect">
            <a:avLst/>
          </a:prstGeom>
        </p:spPr>
        <p:txBody>
          <a:bodyPr wrap="square">
            <a:spAutoFit/>
          </a:bodyPr>
          <a:lstStyle/>
          <a:p>
            <a:pPr lvl="0"/>
            <a:r>
              <a:rPr lang="en-GB" b="1" dirty="0">
                <a:solidFill>
                  <a:prstClr val="black"/>
                </a:solidFill>
              </a:rPr>
              <a:t>BUSY BEE </a:t>
            </a:r>
          </a:p>
          <a:p>
            <a:pPr lvl="0"/>
            <a:r>
              <a:rPr lang="en-GB" dirty="0">
                <a:solidFill>
                  <a:prstClr val="black"/>
                </a:solidFill>
              </a:rPr>
              <a:t>Allow the children to skip/jump/hop/jog around the hall.</a:t>
            </a:r>
          </a:p>
          <a:p>
            <a:pPr lvl="0"/>
            <a:r>
              <a:rPr lang="en-GB" dirty="0">
                <a:solidFill>
                  <a:prstClr val="black"/>
                </a:solidFill>
              </a:rPr>
              <a:t>When the teacher calls “ELBOWS” each child must find a partner or a group of four and touch elbows.</a:t>
            </a:r>
          </a:p>
          <a:p>
            <a:pPr lvl="0"/>
            <a:r>
              <a:rPr lang="en-GB" dirty="0">
                <a:solidFill>
                  <a:prstClr val="black"/>
                </a:solidFill>
              </a:rPr>
              <a:t>Continue the game calling different body parts each time.</a:t>
            </a:r>
          </a:p>
          <a:p>
            <a:pPr lvl="0"/>
            <a:r>
              <a:rPr lang="en-GB" dirty="0">
                <a:solidFill>
                  <a:prstClr val="black"/>
                </a:solidFill>
              </a:rPr>
              <a:t>Change the number of children who have to join together.</a:t>
            </a:r>
          </a:p>
          <a:p>
            <a:pPr lvl="0"/>
            <a:r>
              <a:rPr lang="en-GB" dirty="0">
                <a:solidFill>
                  <a:prstClr val="black"/>
                </a:solidFill>
              </a:rPr>
              <a:t>Change the way the children have to move.</a:t>
            </a:r>
          </a:p>
        </p:txBody>
      </p:sp>
      <p:sp>
        <p:nvSpPr>
          <p:cNvPr id="3" name="Rectangle 2"/>
          <p:cNvSpPr/>
          <p:nvPr/>
        </p:nvSpPr>
        <p:spPr>
          <a:xfrm>
            <a:off x="251520" y="2274838"/>
            <a:ext cx="8640960" cy="1754326"/>
          </a:xfrm>
          <a:prstGeom prst="rect">
            <a:avLst/>
          </a:prstGeom>
        </p:spPr>
        <p:txBody>
          <a:bodyPr wrap="square">
            <a:spAutoFit/>
          </a:bodyPr>
          <a:lstStyle/>
          <a:p>
            <a:r>
              <a:rPr lang="en-GB" b="1" dirty="0"/>
              <a:t>NUMBERS</a:t>
            </a:r>
          </a:p>
          <a:p>
            <a:r>
              <a:rPr lang="en-GB" dirty="0"/>
              <a:t>Allow the children to move around the hall. The teacher calls a number, e.g. 4</a:t>
            </a:r>
          </a:p>
          <a:p>
            <a:r>
              <a:rPr lang="en-GB" dirty="0"/>
              <a:t>The children must form groups of four. </a:t>
            </a:r>
          </a:p>
          <a:p>
            <a:r>
              <a:rPr lang="en-GB" dirty="0"/>
              <a:t>Continue the game calling different numbers each time.</a:t>
            </a:r>
          </a:p>
          <a:p>
            <a:r>
              <a:rPr lang="en-GB" dirty="0">
                <a:effectLst/>
              </a:rPr>
              <a:t>Change the way the children travel.</a:t>
            </a:r>
          </a:p>
          <a:p>
            <a:r>
              <a:rPr lang="en-GB" dirty="0"/>
              <a:t>Shout out a sum. E.g. 2 + 2 = the number in their group.</a:t>
            </a:r>
            <a:endParaRPr lang="en-GB" dirty="0">
              <a:effectLst/>
            </a:endParaRPr>
          </a:p>
        </p:txBody>
      </p:sp>
      <p:sp>
        <p:nvSpPr>
          <p:cNvPr id="4" name="Rectangle 3"/>
          <p:cNvSpPr/>
          <p:nvPr/>
        </p:nvSpPr>
        <p:spPr>
          <a:xfrm>
            <a:off x="254647" y="4221088"/>
            <a:ext cx="4572000" cy="1477328"/>
          </a:xfrm>
          <a:prstGeom prst="rect">
            <a:avLst/>
          </a:prstGeom>
        </p:spPr>
        <p:txBody>
          <a:bodyPr>
            <a:spAutoFit/>
          </a:bodyPr>
          <a:lstStyle/>
          <a:p>
            <a:r>
              <a:rPr lang="en-GB" b="1" dirty="0"/>
              <a:t>TRAFFIC LIGHTS </a:t>
            </a:r>
          </a:p>
          <a:p>
            <a:r>
              <a:rPr lang="en-GB" dirty="0"/>
              <a:t>The children respond to the colour called:</a:t>
            </a:r>
          </a:p>
          <a:p>
            <a:r>
              <a:rPr lang="en-GB" dirty="0"/>
              <a:t>Green = jog/skip/sidestep/high knees etc.</a:t>
            </a:r>
          </a:p>
          <a:p>
            <a:r>
              <a:rPr lang="en-GB" dirty="0"/>
              <a:t>Yellow = Jump</a:t>
            </a:r>
          </a:p>
          <a:p>
            <a:r>
              <a:rPr lang="en-GB" dirty="0"/>
              <a:t>Red = Stop</a:t>
            </a:r>
            <a:endParaRPr lang="en-GB" dirty="0">
              <a:effectLst/>
            </a:endParaRPr>
          </a:p>
        </p:txBody>
      </p:sp>
      <p:sp>
        <p:nvSpPr>
          <p:cNvPr id="5" name="Rectangle 4"/>
          <p:cNvSpPr/>
          <p:nvPr/>
        </p:nvSpPr>
        <p:spPr>
          <a:xfrm>
            <a:off x="239570" y="5737253"/>
            <a:ext cx="8784976" cy="923330"/>
          </a:xfrm>
          <a:prstGeom prst="rect">
            <a:avLst/>
          </a:prstGeom>
        </p:spPr>
        <p:txBody>
          <a:bodyPr wrap="square">
            <a:spAutoFit/>
          </a:bodyPr>
          <a:lstStyle/>
          <a:p>
            <a:r>
              <a:rPr lang="en-GB" b="1" dirty="0"/>
              <a:t>COPY CAT</a:t>
            </a:r>
          </a:p>
          <a:p>
            <a:r>
              <a:rPr lang="en-GB" dirty="0"/>
              <a:t>The leader leads the group around the hall and the children must copy the actions of the leader</a:t>
            </a:r>
            <a:r>
              <a:rPr lang="en-GB" dirty="0">
                <a:latin typeface="Times New Roman"/>
              </a:rPr>
              <a:t>.</a:t>
            </a:r>
            <a:endParaRPr lang="en-GB" dirty="0">
              <a:effectLst/>
              <a:latin typeface="Times New Roman"/>
            </a:endParaRPr>
          </a:p>
        </p:txBody>
      </p:sp>
    </p:spTree>
    <p:extLst>
      <p:ext uri="{BB962C8B-B14F-4D97-AF65-F5344CB8AC3E}">
        <p14:creationId xmlns:p14="http://schemas.microsoft.com/office/powerpoint/2010/main" val="22012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61" y="24867"/>
            <a:ext cx="8784976" cy="2308324"/>
          </a:xfrm>
          <a:prstGeom prst="rect">
            <a:avLst/>
          </a:prstGeom>
        </p:spPr>
        <p:txBody>
          <a:bodyPr wrap="square">
            <a:spAutoFit/>
          </a:bodyPr>
          <a:lstStyle/>
          <a:p>
            <a:r>
              <a:rPr lang="en-GB" b="1" dirty="0"/>
              <a:t>MAGIC SHOES </a:t>
            </a:r>
          </a:p>
          <a:p>
            <a:r>
              <a:rPr lang="en-GB" dirty="0"/>
              <a:t>The children call out: What have you got in your shop to-day?</a:t>
            </a:r>
          </a:p>
          <a:p>
            <a:r>
              <a:rPr lang="en-GB" dirty="0"/>
              <a:t>The shopkeeper replies: e.g. scissors</a:t>
            </a:r>
          </a:p>
          <a:p>
            <a:r>
              <a:rPr lang="en-GB" dirty="0"/>
              <a:t>The children perform the appropriate action: e. g. jumping feet apart and together.</a:t>
            </a:r>
          </a:p>
          <a:p>
            <a:r>
              <a:rPr lang="en-GB" dirty="0"/>
              <a:t>The game continues like this until the shopkeeper answers: Magic Shoes</a:t>
            </a:r>
          </a:p>
          <a:p>
            <a:r>
              <a:rPr lang="en-GB" dirty="0"/>
              <a:t>At this the children sit down cross legged or move to the four corners of the hall while the shopkeeper tries to tag someone.</a:t>
            </a:r>
          </a:p>
          <a:p>
            <a:r>
              <a:rPr lang="en-GB" dirty="0"/>
              <a:t>Allow as many children as possible to have a turn as the shopkeeper</a:t>
            </a:r>
            <a:endParaRPr lang="en-GB" dirty="0">
              <a:effectLst/>
            </a:endParaRPr>
          </a:p>
        </p:txBody>
      </p:sp>
      <p:sp>
        <p:nvSpPr>
          <p:cNvPr id="3" name="Rectangle 1"/>
          <p:cNvSpPr>
            <a:spLocks noChangeArrowheads="1"/>
          </p:cNvSpPr>
          <p:nvPr/>
        </p:nvSpPr>
        <p:spPr bwMode="auto">
          <a:xfrm>
            <a:off x="18761" y="2520480"/>
            <a:ext cx="920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cs typeface="Arial" pitchFamily="34" charset="0"/>
              </a:rPr>
              <a:t>GOING ON A BEAR HUNT</a:t>
            </a:r>
          </a:p>
          <a:p>
            <a:pPr fontAlgn="base">
              <a:spcBef>
                <a:spcPct val="0"/>
              </a:spcBef>
              <a:spcAft>
                <a:spcPct val="0"/>
              </a:spcAft>
            </a:pPr>
            <a:r>
              <a:rPr kumimoji="0" lang="en-US" altLang="en-US" b="0" i="0" u="none" strike="noStrike" cap="none" normalizeH="0" baseline="0" dirty="0">
                <a:ln>
                  <a:noFill/>
                </a:ln>
                <a:solidFill>
                  <a:schemeClr val="tx1"/>
                </a:solidFill>
                <a:effectLst/>
                <a:cs typeface="Arial" pitchFamily="34" charset="0"/>
              </a:rPr>
              <a:t>The children carry out the actions of the story Going on a bear hunt. They interpret different ways of moving, carefully avoiding bumping into each other. </a:t>
            </a:r>
          </a:p>
          <a:p>
            <a:pPr fontAlgn="base">
              <a:spcBef>
                <a:spcPct val="0"/>
              </a:spcBef>
              <a:spcAft>
                <a:spcPct val="0"/>
              </a:spcAft>
            </a:pPr>
            <a:r>
              <a:rPr lang="en-US" altLang="en-US" dirty="0">
                <a:cs typeface="Arial" pitchFamily="34" charset="0"/>
                <a:hlinkClick r:id="rId3"/>
              </a:rPr>
              <a:t>https://www.youtube.com/watch?v=0gyI6ykDwds</a:t>
            </a:r>
            <a:endParaRPr lang="en-US" altLang="en-US" dirty="0">
              <a:cs typeface="Arial" pitchFamily="34" charset="0"/>
            </a:endParaRPr>
          </a:p>
          <a:p>
            <a:pPr fontAlgn="base">
              <a:spcBef>
                <a:spcPct val="0"/>
              </a:spcBef>
              <a:spcAft>
                <a:spcPct val="0"/>
              </a:spcAft>
            </a:pPr>
            <a:endParaRPr lang="en-US" altLang="en-US" dirty="0">
              <a:cs typeface="Arial" pitchFamily="34" charset="0"/>
            </a:endParaRPr>
          </a:p>
          <a:p>
            <a:pPr fontAlgn="base">
              <a:spcBef>
                <a:spcPct val="0"/>
              </a:spcBef>
              <a:spcAft>
                <a:spcPct val="0"/>
              </a:spcAft>
            </a:pPr>
            <a:r>
              <a:rPr kumimoji="0" lang="en-US" altLang="en-US" b="1" i="0" u="none" strike="noStrike" cap="none" normalizeH="0" baseline="0" dirty="0">
                <a:ln>
                  <a:noFill/>
                </a:ln>
                <a:solidFill>
                  <a:schemeClr val="tx1"/>
                </a:solidFill>
                <a:effectLst/>
                <a:cs typeface="Arial" pitchFamily="34" charset="0"/>
              </a:rPr>
              <a:t>PLANES</a:t>
            </a:r>
          </a:p>
          <a:p>
            <a:pPr marL="0" marR="0" lvl="0" indent="0" algn="l" defTabSz="914400" rtl="0" eaLnBrk="1" fontAlgn="base" latinLnBrk="0" hangingPunct="1">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cs typeface="Arial" pitchFamily="34" charset="0"/>
              </a:rPr>
              <a:t>The class pretend to be planes. They put their arms out while moving around the room making engine noises. After several minutes they lie down on the floor to mimic a plane landing. </a:t>
            </a:r>
          </a:p>
        </p:txBody>
      </p:sp>
      <p:sp>
        <p:nvSpPr>
          <p:cNvPr id="4" name="Rectangle 3"/>
          <p:cNvSpPr/>
          <p:nvPr/>
        </p:nvSpPr>
        <p:spPr>
          <a:xfrm>
            <a:off x="18761" y="5013176"/>
            <a:ext cx="8804340" cy="1754326"/>
          </a:xfrm>
          <a:prstGeom prst="rect">
            <a:avLst/>
          </a:prstGeom>
        </p:spPr>
        <p:txBody>
          <a:bodyPr wrap="square">
            <a:spAutoFit/>
          </a:bodyPr>
          <a:lstStyle/>
          <a:p>
            <a:r>
              <a:rPr lang="en-GB" b="1" dirty="0"/>
              <a:t>THE ZOO</a:t>
            </a:r>
          </a:p>
          <a:p>
            <a:r>
              <a:rPr lang="en-GB" dirty="0"/>
              <a:t>The teacher will tell pupils about their visit to the zoo and the animals they saw: -</a:t>
            </a:r>
          </a:p>
          <a:p>
            <a:r>
              <a:rPr lang="en-GB" dirty="0"/>
              <a:t>Grizzly bear, snake, monkey, crocodile, bird, meercat, elephant, scorpion etc.</a:t>
            </a:r>
          </a:p>
          <a:p>
            <a:r>
              <a:rPr lang="en-GB" dirty="0"/>
              <a:t>Pupils will replicate the movements of the animals.  Once pupils have copied they will then play a game to combine movements around the hall, when teacher shows the picture of the animal they copy the action.</a:t>
            </a:r>
          </a:p>
        </p:txBody>
      </p:sp>
    </p:spTree>
    <p:extLst>
      <p:ext uri="{BB962C8B-B14F-4D97-AF65-F5344CB8AC3E}">
        <p14:creationId xmlns:p14="http://schemas.microsoft.com/office/powerpoint/2010/main" val="48668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90"/>
            <a:ext cx="9144000" cy="5078313"/>
          </a:xfrm>
          <a:prstGeom prst="rect">
            <a:avLst/>
          </a:prstGeom>
        </p:spPr>
        <p:txBody>
          <a:bodyPr wrap="square">
            <a:spAutoFit/>
          </a:bodyPr>
          <a:lstStyle/>
          <a:p>
            <a:r>
              <a:rPr lang="en-GB" b="1" dirty="0"/>
              <a:t>SPACE BUBBLE</a:t>
            </a:r>
          </a:p>
          <a:p>
            <a:r>
              <a:rPr lang="en-GB" dirty="0"/>
              <a:t>Pupils travel around and try not to bump into others – if they do, they have burst their bubble!</a:t>
            </a:r>
          </a:p>
          <a:p>
            <a:r>
              <a:rPr lang="en-GB" dirty="0"/>
              <a:t>Teachers can change the way the children move by varying: -</a:t>
            </a:r>
          </a:p>
          <a:p>
            <a:r>
              <a:rPr lang="en-GB" dirty="0"/>
              <a:t>actions</a:t>
            </a:r>
          </a:p>
          <a:p>
            <a:r>
              <a:rPr lang="en-GB" dirty="0"/>
              <a:t>speeds</a:t>
            </a:r>
          </a:p>
          <a:p>
            <a:r>
              <a:rPr lang="en-GB" dirty="0"/>
              <a:t>Directions</a:t>
            </a:r>
          </a:p>
          <a:p>
            <a:r>
              <a:rPr lang="en-GB" dirty="0"/>
              <a:t>When a pupil bursts their bubble, they could sit on the floor.</a:t>
            </a:r>
          </a:p>
          <a:p>
            <a:r>
              <a:rPr lang="en-GB" dirty="0"/>
              <a:t>The teacher could join in and travel around with arms wide – making it harder for pupils to stay in space.</a:t>
            </a:r>
          </a:p>
          <a:p>
            <a:endParaRPr lang="en-GB" dirty="0"/>
          </a:p>
          <a:p>
            <a:r>
              <a:rPr lang="en-GB" b="1" dirty="0"/>
              <a:t>STARRY STARRY NIGHT</a:t>
            </a:r>
          </a:p>
          <a:p>
            <a:r>
              <a:rPr lang="en-GB" dirty="0"/>
              <a:t>Children move around and listen to the instructions, pretending to be stars: -</a:t>
            </a:r>
          </a:p>
          <a:p>
            <a:r>
              <a:rPr lang="en-GB" dirty="0"/>
              <a:t>Twinkling star – hands open and closing</a:t>
            </a:r>
          </a:p>
          <a:p>
            <a:r>
              <a:rPr lang="en-GB" dirty="0"/>
              <a:t>Floating star – move around lightly</a:t>
            </a:r>
          </a:p>
          <a:p>
            <a:r>
              <a:rPr lang="en-GB" dirty="0"/>
              <a:t>Shooting star – move around quickly</a:t>
            </a:r>
          </a:p>
          <a:p>
            <a:r>
              <a:rPr lang="en-GB" dirty="0"/>
              <a:t>Daytime – crouch down</a:t>
            </a:r>
          </a:p>
          <a:p>
            <a:r>
              <a:rPr lang="en-GB" dirty="0"/>
              <a:t>Starry, starry night – freeze in a strong star shape.</a:t>
            </a:r>
          </a:p>
          <a:p>
            <a:endParaRPr lang="en-GB" dirty="0"/>
          </a:p>
        </p:txBody>
      </p:sp>
      <p:sp>
        <p:nvSpPr>
          <p:cNvPr id="3" name="Rectangle 2"/>
          <p:cNvSpPr/>
          <p:nvPr/>
        </p:nvSpPr>
        <p:spPr>
          <a:xfrm>
            <a:off x="0" y="4826675"/>
            <a:ext cx="9144000" cy="2031325"/>
          </a:xfrm>
          <a:prstGeom prst="rect">
            <a:avLst/>
          </a:prstGeom>
        </p:spPr>
        <p:txBody>
          <a:bodyPr wrap="square">
            <a:spAutoFit/>
          </a:bodyPr>
          <a:lstStyle/>
          <a:p>
            <a:r>
              <a:rPr lang="en-GB" b="1" dirty="0"/>
              <a:t>Rabbits</a:t>
            </a:r>
            <a:r>
              <a:rPr lang="en-GB" dirty="0"/>
              <a:t>:</a:t>
            </a:r>
          </a:p>
          <a:p>
            <a:r>
              <a:rPr lang="en-GB" dirty="0"/>
              <a:t>Using hoops or rubber spots, allow the children to pick a rabbit hole each, ask them to remember where their rabbit hole is and who is standing near them. </a:t>
            </a:r>
          </a:p>
          <a:p>
            <a:r>
              <a:rPr lang="en-GB" dirty="0"/>
              <a:t>Ask the children to move around the room, avoiding each other and apparatus </a:t>
            </a:r>
          </a:p>
          <a:p>
            <a:r>
              <a:rPr lang="en-GB" dirty="0"/>
              <a:t>On command: “Go home rabbits” the children are to return to their rabbit hole and stand as tight and still as they can. </a:t>
            </a:r>
          </a:p>
          <a:p>
            <a:r>
              <a:rPr lang="en-GB" dirty="0"/>
              <a:t>Repeat a few times using different movement styles: walk, jog, skip, gallop, side step etc</a:t>
            </a:r>
            <a:endParaRPr lang="en-GB" dirty="0">
              <a:effectLst/>
            </a:endParaRPr>
          </a:p>
        </p:txBody>
      </p:sp>
    </p:spTree>
    <p:extLst>
      <p:ext uri="{BB962C8B-B14F-4D97-AF65-F5344CB8AC3E}">
        <p14:creationId xmlns:p14="http://schemas.microsoft.com/office/powerpoint/2010/main" val="295711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7" t="17906" r="20976" b="9091"/>
          <a:stretch/>
        </p:blipFill>
        <p:spPr bwMode="auto">
          <a:xfrm>
            <a:off x="361764" y="44624"/>
            <a:ext cx="8420471"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74" y="6381328"/>
            <a:ext cx="9144000" cy="584775"/>
          </a:xfrm>
          <a:prstGeom prst="rect">
            <a:avLst/>
          </a:prstGeom>
        </p:spPr>
        <p:txBody>
          <a:bodyPr wrap="square">
            <a:spAutoFit/>
          </a:bodyPr>
          <a:lstStyle/>
          <a:p>
            <a:pPr algn="ctr"/>
            <a:r>
              <a:rPr lang="en-GB" sz="1600" dirty="0">
                <a:hlinkClick r:id="rId3"/>
              </a:rPr>
              <a:t>http://knowsleyssp.com/wp-content/uploads/2013/01/b780057a37afa52a1b9d3ca5f61bf820-1.pdf</a:t>
            </a:r>
            <a:endParaRPr lang="en-GB" sz="1600" dirty="0"/>
          </a:p>
          <a:p>
            <a:pPr algn="ctr"/>
            <a:endParaRPr lang="en-GB" sz="1600" dirty="0"/>
          </a:p>
        </p:txBody>
      </p:sp>
    </p:spTree>
    <p:extLst>
      <p:ext uri="{BB962C8B-B14F-4D97-AF65-F5344CB8AC3E}">
        <p14:creationId xmlns:p14="http://schemas.microsoft.com/office/powerpoint/2010/main" val="253830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79" y="977182"/>
            <a:ext cx="4572000" cy="590931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The wheels on the bus go round and round</a:t>
            </a:r>
            <a:br>
              <a:rPr lang="en-GB" dirty="0"/>
            </a:br>
            <a:r>
              <a:rPr lang="en-GB" dirty="0"/>
              <a:t>Round and round, round and round</a:t>
            </a:r>
            <a:br>
              <a:rPr lang="en-GB" dirty="0"/>
            </a:br>
            <a:r>
              <a:rPr lang="en-GB" dirty="0"/>
              <a:t>The wheels on the bus go round and round</a:t>
            </a:r>
            <a:br>
              <a:rPr lang="en-GB" dirty="0"/>
            </a:br>
            <a:r>
              <a:rPr lang="en-GB" dirty="0"/>
              <a:t>All through the town</a:t>
            </a:r>
            <a:br>
              <a:rPr lang="en-GB" dirty="0"/>
            </a:br>
            <a:br>
              <a:rPr lang="en-GB" dirty="0"/>
            </a:br>
            <a:r>
              <a:rPr lang="en-GB" dirty="0"/>
              <a:t>The wipers on the bus go "Swish, swish, swish,</a:t>
            </a:r>
            <a:br>
              <a:rPr lang="en-GB" dirty="0"/>
            </a:br>
            <a:r>
              <a:rPr lang="en-GB" dirty="0"/>
              <a:t>Swish, swish, swish, swish, swish, swish"</a:t>
            </a:r>
            <a:br>
              <a:rPr lang="en-GB" dirty="0"/>
            </a:br>
            <a:r>
              <a:rPr lang="en-GB" dirty="0"/>
              <a:t>The wipers on the bus go "Swish, swish, swish"</a:t>
            </a:r>
            <a:br>
              <a:rPr lang="en-GB" dirty="0"/>
            </a:br>
            <a:r>
              <a:rPr lang="en-GB" dirty="0"/>
              <a:t>All through the town.</a:t>
            </a:r>
            <a:br>
              <a:rPr lang="en-GB" dirty="0"/>
            </a:br>
            <a:br>
              <a:rPr lang="en-GB" dirty="0"/>
            </a:br>
            <a:r>
              <a:rPr lang="en-GB" dirty="0"/>
              <a:t>The people on the bus go, "chat, chat, chat,</a:t>
            </a:r>
            <a:br>
              <a:rPr lang="en-GB" dirty="0"/>
            </a:br>
            <a:r>
              <a:rPr lang="en-GB" dirty="0"/>
              <a:t>cha,,chat chat,chat chat ,chat</a:t>
            </a:r>
            <a:br>
              <a:rPr lang="en-GB" dirty="0"/>
            </a:br>
            <a:r>
              <a:rPr lang="en-GB" dirty="0"/>
              <a:t>The people on the bus go, ", chat,chat,chat</a:t>
            </a:r>
            <a:br>
              <a:rPr lang="en-GB" dirty="0"/>
            </a:br>
            <a:r>
              <a:rPr lang="en-GB" dirty="0"/>
              <a:t>All through the town.</a:t>
            </a:r>
            <a:br>
              <a:rPr lang="en-GB" dirty="0"/>
            </a:br>
            <a:br>
              <a:rPr lang="en-GB" dirty="0"/>
            </a:br>
            <a:r>
              <a:rPr lang="en-GB" dirty="0"/>
              <a:t>The horn on the bus go "Beep, beep, beep</a:t>
            </a:r>
            <a:br>
              <a:rPr lang="en-GB" dirty="0"/>
            </a:br>
            <a:r>
              <a:rPr lang="en-GB" dirty="0"/>
              <a:t>Beep, beep, beep, beep, beep, beep"</a:t>
            </a:r>
            <a:br>
              <a:rPr lang="en-GB" dirty="0"/>
            </a:br>
            <a:r>
              <a:rPr lang="en-GB" dirty="0"/>
              <a:t>The horn on the bus go "Beep, beep, beep"</a:t>
            </a:r>
            <a:br>
              <a:rPr lang="en-GB" dirty="0"/>
            </a:br>
            <a:r>
              <a:rPr lang="en-GB" dirty="0"/>
              <a:t>All through the town.</a:t>
            </a:r>
            <a:br>
              <a:rPr lang="en-GB" dirty="0"/>
            </a:br>
            <a:br>
              <a:rPr lang="en-GB" dirty="0"/>
            </a:br>
            <a:endParaRPr lang="en-GB" dirty="0"/>
          </a:p>
        </p:txBody>
      </p:sp>
      <p:sp>
        <p:nvSpPr>
          <p:cNvPr id="4" name="Rectangle 3"/>
          <p:cNvSpPr/>
          <p:nvPr/>
        </p:nvSpPr>
        <p:spPr>
          <a:xfrm>
            <a:off x="4567986" y="1748910"/>
            <a:ext cx="4572000" cy="452431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The baby on the bus go, "wah, wah, wah!</a:t>
            </a:r>
            <a:br>
              <a:rPr lang="en-GB" dirty="0"/>
            </a:br>
            <a:r>
              <a:rPr lang="en-GB" dirty="0"/>
              <a:t>wah, wah, wah, wah, wah, wah!"</a:t>
            </a:r>
            <a:br>
              <a:rPr lang="en-GB" dirty="0"/>
            </a:br>
            <a:r>
              <a:rPr lang="en-GB" dirty="0"/>
              <a:t>The baby on the bus go, "wah, wah, wah!"</a:t>
            </a:r>
            <a:br>
              <a:rPr lang="en-GB" dirty="0"/>
            </a:br>
            <a:r>
              <a:rPr lang="en-GB" dirty="0"/>
              <a:t>All through the town.</a:t>
            </a:r>
            <a:br>
              <a:rPr lang="en-GB" dirty="0"/>
            </a:br>
            <a:br>
              <a:rPr lang="en-GB" dirty="0"/>
            </a:br>
            <a:r>
              <a:rPr lang="en-GB" dirty="0"/>
              <a:t>The mummy on the bus go, "ssss sh,ssss sh,ssss sh,</a:t>
            </a:r>
            <a:br>
              <a:rPr lang="en-GB" dirty="0"/>
            </a:br>
            <a:r>
              <a:rPr lang="en-GB" dirty="0"/>
              <a:t>""ssss sh,ssss sh,ssss sh</a:t>
            </a:r>
            <a:br>
              <a:rPr lang="en-GB" dirty="0"/>
            </a:br>
            <a:r>
              <a:rPr lang="en-GB" dirty="0"/>
              <a:t>The mummy on the bus go, ""ssss sh,ssss sh,ssss sh"</a:t>
            </a:r>
            <a:br>
              <a:rPr lang="en-GB" dirty="0"/>
            </a:br>
            <a:r>
              <a:rPr lang="en-GB" dirty="0"/>
              <a:t>All through the town.</a:t>
            </a:r>
            <a:br>
              <a:rPr lang="en-GB" dirty="0"/>
            </a:br>
            <a:br>
              <a:rPr lang="en-GB" dirty="0"/>
            </a:br>
            <a:r>
              <a:rPr lang="en-GB" dirty="0"/>
              <a:t>The wheels on the bus go round and round</a:t>
            </a:r>
            <a:br>
              <a:rPr lang="en-GB" dirty="0"/>
            </a:br>
            <a:r>
              <a:rPr lang="en-GB" dirty="0"/>
              <a:t>Round and round, round and round</a:t>
            </a:r>
            <a:br>
              <a:rPr lang="en-GB" dirty="0"/>
            </a:br>
            <a:r>
              <a:rPr lang="en-GB" dirty="0"/>
              <a:t>The wheels on the bus go round and round</a:t>
            </a:r>
            <a:br>
              <a:rPr lang="en-GB" dirty="0"/>
            </a:br>
            <a:r>
              <a:rPr lang="en-GB" dirty="0"/>
              <a:t>All through the town</a:t>
            </a:r>
          </a:p>
        </p:txBody>
      </p:sp>
      <p:sp>
        <p:nvSpPr>
          <p:cNvPr id="5" name="Rectangle 4"/>
          <p:cNvSpPr/>
          <p:nvPr/>
        </p:nvSpPr>
        <p:spPr>
          <a:xfrm>
            <a:off x="611560" y="0"/>
            <a:ext cx="6628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wheels on the bus</a:t>
            </a:r>
          </a:p>
        </p:txBody>
      </p:sp>
      <p:sp>
        <p:nvSpPr>
          <p:cNvPr id="6" name="Rectangle 5"/>
          <p:cNvSpPr/>
          <p:nvPr/>
        </p:nvSpPr>
        <p:spPr>
          <a:xfrm>
            <a:off x="4572000" y="6273225"/>
            <a:ext cx="4572000" cy="584775"/>
          </a:xfrm>
          <a:prstGeom prst="rect">
            <a:avLst/>
          </a:prstGeom>
        </p:spPr>
        <p:txBody>
          <a:bodyPr>
            <a:spAutoFit/>
          </a:bodyPr>
          <a:lstStyle/>
          <a:p>
            <a:r>
              <a:rPr lang="en-GB" sz="1600" dirty="0">
                <a:hlinkClick r:id="rId3"/>
              </a:rPr>
              <a:t>https://www.youtube.com/watch?v=yKc-ey5pnNo</a:t>
            </a:r>
            <a:endParaRPr lang="en-GB" sz="1600" dirty="0"/>
          </a:p>
          <a:p>
            <a:endParaRPr lang="en-GB" sz="1600"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68" t="15266" r="11963" b="3906"/>
          <a:stretch/>
        </p:blipFill>
        <p:spPr bwMode="auto">
          <a:xfrm>
            <a:off x="7396804" y="-27514"/>
            <a:ext cx="1728191" cy="167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30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7704" y="404664"/>
          <a:ext cx="5760720" cy="617220"/>
        </p:xfrm>
        <a:graphic>
          <a:graphicData uri="http://schemas.openxmlformats.org/drawingml/2006/table">
            <a:tbl>
              <a:tblPr/>
              <a:tblGrid>
                <a:gridCol w="2880360">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tblGrid>
              <a:tr h="0">
                <a:tc>
                  <a:txBody>
                    <a:bodyPr/>
                    <a:lstStyle/>
                    <a:p>
                      <a:pPr algn="ctr"/>
                      <a:endParaRPr lang="en-GB" dirty="0"/>
                    </a:p>
                  </a:txBody>
                  <a:tcPr marL="0" marR="0" marT="0" marB="0" anchor="ctr">
                    <a:lnL>
                      <a:noFill/>
                    </a:lnL>
                    <a:lnR>
                      <a:noFill/>
                    </a:lnR>
                    <a:lnT>
                      <a:noFill/>
                    </a:lnT>
                    <a:lnB>
                      <a:noFill/>
                    </a:lnB>
                  </a:tcPr>
                </a:tc>
                <a:tc>
                  <a:txBody>
                    <a:bodyPr/>
                    <a:lstStyle/>
                    <a:p>
                      <a:pPr algn="ctr"/>
                      <a:r>
                        <a:rPr lang="en-GB" b="1" u="sng" dirty="0">
                          <a:latin typeface="Arial, Helvetica, sans-serif"/>
                        </a:rPr>
                        <a:t>THE LITTLE RABBIT</a:t>
                      </a:r>
                      <a:br>
                        <a:rPr lang="en-GB" dirty="0">
                          <a:latin typeface="Arial, Helvetica, sans-serif"/>
                        </a:rPr>
                      </a:br>
                      <a:br>
                        <a:rPr lang="en-GB" dirty="0">
                          <a:latin typeface="Arial, Helvetica, sans-serif"/>
                        </a:rPr>
                      </a:br>
                      <a:r>
                        <a:rPr lang="en-GB" i="1" dirty="0">
                          <a:latin typeface="Arial, Helvetica, sans-serif"/>
                        </a:rPr>
                        <a:t>(Idea contributed by Keith Hooks)</a:t>
                      </a:r>
                      <a:r>
                        <a:rPr lang="en-GB" dirty="0">
                          <a:latin typeface="Arial, Helvetica, sans-serif"/>
                        </a:rPr>
                        <a:t> </a:t>
                      </a:r>
                      <a:endParaRPr lang="en-GB"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097" name="Picture 1" descr="http://www.primaryresources.co.uk/imag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59" y="476672"/>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67544" y="1988840"/>
            <a:ext cx="784887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Keith writes: '</a:t>
            </a:r>
            <a:r>
              <a:rPr kumimoji="0" lang="en-US" sz="1800" b="0" i="0" u="none" strike="noStrike" cap="none" normalizeH="0" baseline="0" dirty="0">
                <a:ln>
                  <a:noFill/>
                </a:ln>
                <a:solidFill>
                  <a:schemeClr val="tx1"/>
                </a:solidFill>
                <a:effectLst/>
                <a:latin typeface="Arial" pitchFamily="34" charset="0"/>
                <a:cs typeface="Arial" pitchFamily="34" charset="0"/>
              </a:rPr>
              <a:t>Children all find a space in the hall and crouch into a ball. Teacher or another adult says rhyme:</a:t>
            </a:r>
            <a:br>
              <a:rPr kumimoji="0" lang="en-US" sz="1800" b="0" i="0" u="none" strike="noStrike" cap="none" normalizeH="0" baseline="0" dirty="0">
                <a:ln>
                  <a:noFill/>
                </a:ln>
                <a:solidFill>
                  <a:schemeClr val="tx1"/>
                </a:solidFill>
                <a:effectLst/>
                <a:latin typeface="Arial" pitchFamily="34" charset="0"/>
                <a:cs typeface="Arial" pitchFamily="34" charset="0"/>
              </a:rPr>
            </a:b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In a hole beneath the ground,</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Lives a rabbit without a sound,</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Slowly he wakes, (Children begin to slowly stretch up)</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Big breath he takes, (Children take a deep breath)</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He stretches his paws, (Children stretch arms and legs)</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He peers outdoors, (Children lean forward- stretching back- whilst peering using hands around eyes)</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Better not stay,</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He jumps away! (children jump around hall in a clockwise direction)</a:t>
            </a:r>
            <a:br>
              <a:rPr kumimoji="0" lang="en-US" sz="1800" b="0" i="0" u="none" strike="noStrike" cap="none" normalizeH="0" baseline="0" dirty="0">
                <a:ln>
                  <a:noFill/>
                </a:ln>
                <a:solidFill>
                  <a:schemeClr val="tx1"/>
                </a:solidFill>
                <a:effectLst/>
                <a:latin typeface="Arial" pitchFamily="34" charset="0"/>
                <a:cs typeface="Arial" pitchFamily="34" charset="0"/>
              </a:rPr>
            </a:b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Children listen for further instructions to change jump to hop, skip, walk etc (</a:t>
            </a:r>
            <a:r>
              <a:rPr kumimoji="0" lang="en-US" sz="1800" b="1" i="0" u="none" strike="noStrike" cap="none" normalizeH="0" baseline="0" dirty="0">
                <a:ln>
                  <a:noFill/>
                </a:ln>
                <a:solidFill>
                  <a:srgbClr val="FF0000"/>
                </a:solidFill>
                <a:effectLst/>
                <a:latin typeface="Arial" pitchFamily="34" charset="0"/>
                <a:cs typeface="Arial" pitchFamily="34" charset="0"/>
              </a:rPr>
              <a:t>Run always causes problems!!!)'</a:t>
            </a:r>
          </a:p>
        </p:txBody>
      </p:sp>
      <p:sp>
        <p:nvSpPr>
          <p:cNvPr id="5" name="Rectangle 4"/>
          <p:cNvSpPr/>
          <p:nvPr/>
        </p:nvSpPr>
        <p:spPr>
          <a:xfrm>
            <a:off x="1475656" y="6396335"/>
            <a:ext cx="6696744" cy="646331"/>
          </a:xfrm>
          <a:prstGeom prst="rect">
            <a:avLst/>
          </a:prstGeom>
        </p:spPr>
        <p:txBody>
          <a:bodyPr wrap="square">
            <a:spAutoFit/>
          </a:bodyPr>
          <a:lstStyle/>
          <a:p>
            <a:r>
              <a:rPr lang="en-GB" dirty="0">
                <a:hlinkClick r:id="rId4"/>
              </a:rPr>
              <a:t>http://www.primaryresources.co.uk/pe/littlerabbit.htm</a:t>
            </a:r>
            <a:endParaRPr lang="en-GB" dirty="0"/>
          </a:p>
          <a:p>
            <a:endParaRPr lang="en-GB" dirty="0"/>
          </a:p>
        </p:txBody>
      </p:sp>
    </p:spTree>
    <p:extLst>
      <p:ext uri="{BB962C8B-B14F-4D97-AF65-F5344CB8AC3E}">
        <p14:creationId xmlns:p14="http://schemas.microsoft.com/office/powerpoint/2010/main" val="267113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63688" y="260648"/>
          <a:ext cx="5760720" cy="617220"/>
        </p:xfrm>
        <a:graphic>
          <a:graphicData uri="http://schemas.openxmlformats.org/drawingml/2006/table">
            <a:tbl>
              <a:tblPr/>
              <a:tblGrid>
                <a:gridCol w="2880360">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tblGrid>
              <a:tr h="0">
                <a:tc>
                  <a:txBody>
                    <a:bodyPr/>
                    <a:lstStyle/>
                    <a:p>
                      <a:pPr algn="ctr"/>
                      <a:endParaRPr lang="en-GB" dirty="0"/>
                    </a:p>
                  </a:txBody>
                  <a:tcPr marL="0" marR="0" marT="0" marB="0" anchor="ctr">
                    <a:lnL>
                      <a:noFill/>
                    </a:lnL>
                    <a:lnR>
                      <a:noFill/>
                    </a:lnR>
                    <a:lnT>
                      <a:noFill/>
                    </a:lnT>
                    <a:lnB>
                      <a:noFill/>
                    </a:lnB>
                  </a:tcPr>
                </a:tc>
                <a:tc>
                  <a:txBody>
                    <a:bodyPr/>
                    <a:lstStyle/>
                    <a:p>
                      <a:pPr algn="ctr"/>
                      <a:r>
                        <a:rPr lang="en-GB" b="1" u="sng" dirty="0">
                          <a:latin typeface="Arial, Helvetica, sans-serif"/>
                        </a:rPr>
                        <a:t>MONSTERS</a:t>
                      </a:r>
                      <a:br>
                        <a:rPr lang="en-GB" dirty="0">
                          <a:latin typeface="Arial, Helvetica, sans-serif"/>
                        </a:rPr>
                      </a:br>
                      <a:br>
                        <a:rPr lang="en-GB" dirty="0">
                          <a:latin typeface="Arial, Helvetica, sans-serif"/>
                        </a:rPr>
                      </a:br>
                      <a:r>
                        <a:rPr lang="en-GB" i="1" dirty="0">
                          <a:latin typeface="Arial, Helvetica, sans-serif"/>
                        </a:rPr>
                        <a:t>(Idea contributed by Barbara Otto)</a:t>
                      </a:r>
                      <a:r>
                        <a:rPr lang="en-GB" dirty="0">
                          <a:latin typeface="Arial, Helvetica, sans-serif"/>
                        </a:rPr>
                        <a:t> </a:t>
                      </a:r>
                      <a:endParaRPr lang="en-GB"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121" name="Picture 1" descr="http://www.primaryresources.co.uk/images/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60648"/>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13448" y="1988840"/>
            <a:ext cx="799288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Barbara writes: '</a:t>
            </a:r>
            <a:r>
              <a:rPr kumimoji="0" lang="en-US" sz="1400" b="0" i="0" u="none" strike="noStrike" cap="none" normalizeH="0" baseline="0" dirty="0">
                <a:ln>
                  <a:noFill/>
                </a:ln>
                <a:solidFill>
                  <a:schemeClr val="tx1"/>
                </a:solidFill>
                <a:effectLst/>
                <a:latin typeface="Arial" pitchFamily="34" charset="0"/>
                <a:cs typeface="Arial" pitchFamily="34" charset="0"/>
              </a:rPr>
              <a:t>This is based on the film Monsters Inc.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a:ln>
                  <a:noFill/>
                </a:ln>
                <a:solidFill>
                  <a:schemeClr val="tx1"/>
                </a:solidFill>
                <a:effectLst/>
                <a:latin typeface="Arial" pitchFamily="34" charset="0"/>
                <a:cs typeface="Arial" pitchFamily="34" charset="0"/>
              </a:rPr>
              <a:t>Scary feet </a:t>
            </a:r>
            <a:r>
              <a:rPr kumimoji="0" lang="en-US" sz="1400" b="0" i="0" u="none" strike="noStrike" cap="none" normalizeH="0" baseline="0" dirty="0">
                <a:ln>
                  <a:noFill/>
                </a:ln>
                <a:solidFill>
                  <a:schemeClr val="tx1"/>
                </a:solidFill>
                <a:effectLst/>
                <a:latin typeface="Arial" pitchFamily="34" charset="0"/>
                <a:cs typeface="Arial" pitchFamily="34" charset="0"/>
              </a:rPr>
              <a:t>- lift foot off the floor, replace it then lift other foot off the floor etc as quickly as possible</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a:ln>
                  <a:noFill/>
                </a:ln>
                <a:solidFill>
                  <a:schemeClr val="tx1"/>
                </a:solidFill>
                <a:effectLst/>
                <a:latin typeface="Arial" pitchFamily="34" charset="0"/>
                <a:cs typeface="Arial" pitchFamily="34" charset="0"/>
              </a:rPr>
              <a:t>Bunk bed scare </a:t>
            </a:r>
            <a:r>
              <a:rPr kumimoji="0" lang="en-US" sz="1400" b="0" i="0" u="none" strike="noStrike" cap="none" normalizeH="0" baseline="0" dirty="0">
                <a:ln>
                  <a:noFill/>
                </a:ln>
                <a:solidFill>
                  <a:schemeClr val="tx1"/>
                </a:solidFill>
                <a:effectLst/>
                <a:latin typeface="Arial" pitchFamily="34" charset="0"/>
                <a:cs typeface="Arial" pitchFamily="34" charset="0"/>
              </a:rPr>
              <a:t>- on tip toes , arms up, fingers clawed roar loudly. Then bend knees and repeat roar. Children must go from one to the other</a:t>
            </a:r>
            <a:br>
              <a:rPr kumimoji="0" lang="en-US" sz="1400" b="0" i="0" u="none" strike="noStrike" cap="none" normalizeH="0" baseline="0" dirty="0">
                <a:ln>
                  <a:noFill/>
                </a:ln>
                <a:solidFill>
                  <a:schemeClr val="tx1"/>
                </a:solidFill>
                <a:effectLst/>
                <a:latin typeface="Arial" pitchFamily="34" charset="0"/>
                <a:cs typeface="Arial" pitchFamily="34" charset="0"/>
              </a:rPr>
            </a:br>
            <a:r>
              <a:rPr kumimoji="0" lang="en-US" sz="1400" b="0" i="0" u="none" strike="noStrike" cap="none" normalizeH="0" baseline="0" dirty="0">
                <a:ln>
                  <a:noFill/>
                </a:ln>
                <a:solidFill>
                  <a:schemeClr val="tx1"/>
                </a:solidFill>
                <a:effectLst/>
                <a:latin typeface="Arial" pitchFamily="34" charset="0"/>
                <a:cs typeface="Arial" pitchFamily="34" charset="0"/>
              </a:rPr>
              <a:t>(repeatedly) as quickly as possible.</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a:ln>
                  <a:noFill/>
                </a:ln>
                <a:solidFill>
                  <a:schemeClr val="tx1"/>
                </a:solidFill>
                <a:effectLst/>
                <a:latin typeface="Arial" pitchFamily="34" charset="0"/>
                <a:cs typeface="Arial" pitchFamily="34" charset="0"/>
              </a:rPr>
              <a:t>The kids awake </a:t>
            </a:r>
            <a:r>
              <a:rPr kumimoji="0" lang="en-US" sz="1400" b="0" i="0" u="none" strike="noStrike" cap="none" normalizeH="0" baseline="0" dirty="0">
                <a:ln>
                  <a:noFill/>
                </a:ln>
                <a:solidFill>
                  <a:schemeClr val="tx1"/>
                </a:solidFill>
                <a:effectLst/>
                <a:latin typeface="Arial" pitchFamily="34" charset="0"/>
                <a:cs typeface="Arial" pitchFamily="34" charset="0"/>
              </a:rPr>
              <a:t>- children lie down and be still and silent</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a:ln>
                  <a:noFill/>
                </a:ln>
                <a:solidFill>
                  <a:schemeClr val="tx1"/>
                </a:solidFill>
                <a:effectLst/>
                <a:latin typeface="Arial" pitchFamily="34" charset="0"/>
                <a:cs typeface="Arial" pitchFamily="34" charset="0"/>
              </a:rPr>
              <a:t>Monster walk </a:t>
            </a:r>
            <a:r>
              <a:rPr kumimoji="0" lang="en-US" sz="1400" b="0" i="0" u="none" strike="noStrike" cap="none" normalizeH="0" baseline="0" dirty="0">
                <a:ln>
                  <a:noFill/>
                </a:ln>
                <a:solidFill>
                  <a:schemeClr val="tx1"/>
                </a:solidFill>
                <a:effectLst/>
                <a:latin typeface="Arial" pitchFamily="34" charset="0"/>
                <a:cs typeface="Arial" pitchFamily="34" charset="0"/>
              </a:rPr>
              <a:t>- take big strides, growling and waving arms.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a:ln>
                  <a:noFill/>
                </a:ln>
                <a:solidFill>
                  <a:schemeClr val="tx1"/>
                </a:solidFill>
                <a:effectLst/>
                <a:latin typeface="Arial" pitchFamily="34" charset="0"/>
                <a:cs typeface="Arial" pitchFamily="34" charset="0"/>
              </a:rPr>
              <a:t>Monster run </a:t>
            </a:r>
            <a:r>
              <a:rPr kumimoji="0" lang="en-US" sz="1400" b="0" i="0" u="none" strike="noStrike" cap="none" normalizeH="0" baseline="0" dirty="0">
                <a:ln>
                  <a:noFill/>
                </a:ln>
                <a:solidFill>
                  <a:schemeClr val="tx1"/>
                </a:solidFill>
                <a:effectLst/>
                <a:latin typeface="Arial" pitchFamily="34" charset="0"/>
                <a:cs typeface="Arial" pitchFamily="34" charset="0"/>
              </a:rPr>
              <a:t>- run as quickly as possible, waving arms and hissing loudly.</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pitchFamily="34" charset="0"/>
                <a:cs typeface="Arial" pitchFamily="34" charset="0"/>
              </a:rPr>
              <a:t>Explain each part of warm up to the children then pick different sections calling and changing them as necessary.</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pitchFamily="34" charset="0"/>
                <a:cs typeface="Arial" pitchFamily="34" charset="0"/>
              </a:rPr>
              <a:t>For safety issues make sure children all run the same way.</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pitchFamily="34" charset="0"/>
                <a:cs typeface="Arial" pitchFamily="34" charset="0"/>
              </a:rPr>
              <a:t>All the classes I have ever done p.e. with have loved this warm up. It raises the heart rate, puffs the children out and gets rid of excess energy including the teachers!'</a:t>
            </a:r>
          </a:p>
        </p:txBody>
      </p:sp>
      <p:sp>
        <p:nvSpPr>
          <p:cNvPr id="5" name="Rectangle 4"/>
          <p:cNvSpPr/>
          <p:nvPr/>
        </p:nvSpPr>
        <p:spPr>
          <a:xfrm>
            <a:off x="683568" y="5661248"/>
            <a:ext cx="7272808" cy="646331"/>
          </a:xfrm>
          <a:prstGeom prst="rect">
            <a:avLst/>
          </a:prstGeom>
        </p:spPr>
        <p:txBody>
          <a:bodyPr wrap="square">
            <a:spAutoFit/>
          </a:bodyPr>
          <a:lstStyle/>
          <a:p>
            <a:r>
              <a:rPr lang="en-GB" dirty="0">
                <a:hlinkClick r:id="rId4"/>
              </a:rPr>
              <a:t>http://www.primaryresources.co.uk/pe/monsters.htm</a:t>
            </a:r>
            <a:endParaRPr lang="en-GB" dirty="0"/>
          </a:p>
          <a:p>
            <a:endParaRPr lang="en-GB" dirty="0"/>
          </a:p>
        </p:txBody>
      </p:sp>
    </p:spTree>
    <p:extLst>
      <p:ext uri="{BB962C8B-B14F-4D97-AF65-F5344CB8AC3E}">
        <p14:creationId xmlns:p14="http://schemas.microsoft.com/office/powerpoint/2010/main" val="93982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2737</Words>
  <Application>Microsoft Office PowerPoint</Application>
  <PresentationFormat>On-screen Show (4:3)</PresentationFormat>
  <Paragraphs>236</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Arial, Helvetica, sans-serif</vt:lpstr>
      <vt:lpstr>Calibri</vt:lpstr>
      <vt:lpstr>Calibri Light</vt:lpstr>
      <vt:lpstr>Symbol</vt:lpstr>
      <vt:lpstr>Times New Roman</vt:lpstr>
      <vt:lpstr>Wingdings</vt:lpstr>
      <vt:lpstr>Office Theme</vt:lpstr>
      <vt:lpstr>Warm up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ideas</dc:title>
  <dc:creator>gail halls</dc:creator>
  <cp:lastModifiedBy>gail halls</cp:lastModifiedBy>
  <cp:revision>6</cp:revision>
  <dcterms:created xsi:type="dcterms:W3CDTF">2020-04-01T13:49:14Z</dcterms:created>
  <dcterms:modified xsi:type="dcterms:W3CDTF">2020-04-01T14:28:37Z</dcterms:modified>
</cp:coreProperties>
</file>